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59" r:id="rId5"/>
    <p:sldId id="260" r:id="rId6"/>
    <p:sldId id="262" r:id="rId7"/>
    <p:sldId id="264" r:id="rId8"/>
    <p:sldId id="269" r:id="rId9"/>
    <p:sldId id="270" r:id="rId10"/>
    <p:sldId id="278" r:id="rId11"/>
    <p:sldId id="280" r:id="rId12"/>
    <p:sldId id="271" r:id="rId13"/>
    <p:sldId id="276" r:id="rId14"/>
    <p:sldId id="277" r:id="rId15"/>
    <p:sldId id="273" r:id="rId16"/>
  </p:sldIdLst>
  <p:sldSz cx="9753600" cy="7315200"/>
  <p:notesSz cx="6858000" cy="9144000"/>
  <p:embeddedFontLst>
    <p:embeddedFont>
      <p:font typeface="Almarai" panose="020B0604020202020204" charset="-78"/>
      <p:regular r:id="rId18"/>
    </p:embeddedFont>
    <p:embeddedFont>
      <p:font typeface="Canva Sans Bold" panose="020B0604020202020204" charset="0"/>
      <p:regular r:id="rId19"/>
    </p:embeddedFont>
    <p:embeddedFont>
      <p:font typeface="League Spartan" panose="020B0604020202020204" charset="-18"/>
      <p:regular r:id="rId20"/>
    </p:embeddedFont>
    <p:embeddedFont>
      <p:font typeface="Maven Pro Bold" panose="020B0604020202020204" charset="-18"/>
      <p:regular r:id="rId21"/>
    </p:embeddedFont>
    <p:embeddedFont>
      <p:font typeface="Roboto" panose="02000000000000000000" pitchFamily="2" charset="0"/>
      <p:regular r:id="rId22"/>
      <p:bold r:id="rId23"/>
      <p:italic r:id="rId24"/>
      <p:boldItalic r:id="rId25"/>
    </p:embeddedFont>
    <p:embeddedFont>
      <p:font typeface="Roboto Bold" panose="02000000000000000000" charset="0"/>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47" d="100"/>
          <a:sy n="147" d="100"/>
        </p:scale>
        <p:origin x="12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116738-EDB5-4C5E-95CA-3274BAF2E8BB}" type="datetimeFigureOut">
              <a:rPr lang="pl-PL" smtClean="0"/>
              <a:t>13.06.2025</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12587D-FA7E-4289-9023-461CEA1832A9}" type="slidenum">
              <a:rPr lang="pl-PL" smtClean="0"/>
              <a:t>‹#›</a:t>
            </a:fld>
            <a:endParaRPr lang="pl-PL"/>
          </a:p>
        </p:txBody>
      </p:sp>
    </p:spTree>
    <p:extLst>
      <p:ext uri="{BB962C8B-B14F-4D97-AF65-F5344CB8AC3E}">
        <p14:creationId xmlns:p14="http://schemas.microsoft.com/office/powerpoint/2010/main" val="1590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312587D-FA7E-4289-9023-461CEA1832A9}" type="slidenum">
              <a:rPr lang="pl-PL" smtClean="0"/>
              <a:t>4</a:t>
            </a:fld>
            <a:endParaRPr lang="pl-PL"/>
          </a:p>
        </p:txBody>
      </p:sp>
    </p:spTree>
    <p:extLst>
      <p:ext uri="{BB962C8B-B14F-4D97-AF65-F5344CB8AC3E}">
        <p14:creationId xmlns:p14="http://schemas.microsoft.com/office/powerpoint/2010/main" val="2223260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312587D-FA7E-4289-9023-461CEA1832A9}" type="slidenum">
              <a:rPr lang="pl-PL" smtClean="0"/>
              <a:t>13</a:t>
            </a:fld>
            <a:endParaRPr lang="pl-PL"/>
          </a:p>
        </p:txBody>
      </p:sp>
    </p:spTree>
    <p:extLst>
      <p:ext uri="{BB962C8B-B14F-4D97-AF65-F5344CB8AC3E}">
        <p14:creationId xmlns:p14="http://schemas.microsoft.com/office/powerpoint/2010/main" val="1836550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312587D-FA7E-4289-9023-461CEA1832A9}" type="slidenum">
              <a:rPr lang="pl-PL" smtClean="0"/>
              <a:t>14</a:t>
            </a:fld>
            <a:endParaRPr lang="pl-PL"/>
          </a:p>
        </p:txBody>
      </p:sp>
    </p:spTree>
    <p:extLst>
      <p:ext uri="{BB962C8B-B14F-4D97-AF65-F5344CB8AC3E}">
        <p14:creationId xmlns:p14="http://schemas.microsoft.com/office/powerpoint/2010/main" val="370620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0.png"/><Relationship Id="rId7" Type="http://schemas.openxmlformats.org/officeDocument/2006/relationships/image" Target="../media/image8.png"/><Relationship Id="rId12" Type="http://schemas.openxmlformats.org/officeDocument/2006/relationships/image" Target="../media/image4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42.jpeg"/><Relationship Id="rId5" Type="http://schemas.openxmlformats.org/officeDocument/2006/relationships/image" Target="../media/image6.png"/><Relationship Id="rId10" Type="http://schemas.openxmlformats.org/officeDocument/2006/relationships/image" Target="../media/image41.png"/><Relationship Id="rId4" Type="http://schemas.openxmlformats.org/officeDocument/2006/relationships/image" Target="../media/image11.svg"/><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13" Type="http://schemas.openxmlformats.org/officeDocument/2006/relationships/image" Target="../media/image67.png"/><Relationship Id="rId18" Type="http://schemas.openxmlformats.org/officeDocument/2006/relationships/image" Target="../media/image72.png"/><Relationship Id="rId26" Type="http://schemas.openxmlformats.org/officeDocument/2006/relationships/image" Target="../media/image80.png"/><Relationship Id="rId39" Type="http://schemas.openxmlformats.org/officeDocument/2006/relationships/image" Target="../media/image93.png"/><Relationship Id="rId21" Type="http://schemas.openxmlformats.org/officeDocument/2006/relationships/image" Target="../media/image75.png"/><Relationship Id="rId34" Type="http://schemas.openxmlformats.org/officeDocument/2006/relationships/image" Target="../media/image88.png"/><Relationship Id="rId7" Type="http://schemas.openxmlformats.org/officeDocument/2006/relationships/image" Target="../media/image61.png"/><Relationship Id="rId12" Type="http://schemas.openxmlformats.org/officeDocument/2006/relationships/image" Target="../media/image66.jpeg"/><Relationship Id="rId17" Type="http://schemas.openxmlformats.org/officeDocument/2006/relationships/image" Target="../media/image71.jpeg"/><Relationship Id="rId25" Type="http://schemas.openxmlformats.org/officeDocument/2006/relationships/image" Target="../media/image79.png"/><Relationship Id="rId33" Type="http://schemas.openxmlformats.org/officeDocument/2006/relationships/image" Target="../media/image87.png"/><Relationship Id="rId38" Type="http://schemas.openxmlformats.org/officeDocument/2006/relationships/image" Target="../media/image92.png"/><Relationship Id="rId2" Type="http://schemas.openxmlformats.org/officeDocument/2006/relationships/notesSlide" Target="../notesSlides/notesSlide3.xml"/><Relationship Id="rId16" Type="http://schemas.openxmlformats.org/officeDocument/2006/relationships/image" Target="../media/image70.jpeg"/><Relationship Id="rId20" Type="http://schemas.openxmlformats.org/officeDocument/2006/relationships/image" Target="../media/image74.png"/><Relationship Id="rId29" Type="http://schemas.openxmlformats.org/officeDocument/2006/relationships/image" Target="../media/image83.jp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5.png"/><Relationship Id="rId24" Type="http://schemas.openxmlformats.org/officeDocument/2006/relationships/image" Target="../media/image78.png"/><Relationship Id="rId32" Type="http://schemas.openxmlformats.org/officeDocument/2006/relationships/image" Target="../media/image86.png"/><Relationship Id="rId37" Type="http://schemas.openxmlformats.org/officeDocument/2006/relationships/image" Target="../media/image91.jpeg"/><Relationship Id="rId5" Type="http://schemas.openxmlformats.org/officeDocument/2006/relationships/image" Target="../media/image59.png"/><Relationship Id="rId15" Type="http://schemas.openxmlformats.org/officeDocument/2006/relationships/image" Target="../media/image69.png"/><Relationship Id="rId23" Type="http://schemas.openxmlformats.org/officeDocument/2006/relationships/image" Target="../media/image77.png"/><Relationship Id="rId28" Type="http://schemas.openxmlformats.org/officeDocument/2006/relationships/image" Target="../media/image82.png"/><Relationship Id="rId36" Type="http://schemas.openxmlformats.org/officeDocument/2006/relationships/image" Target="../media/image90.jpeg"/><Relationship Id="rId10" Type="http://schemas.openxmlformats.org/officeDocument/2006/relationships/image" Target="../media/image64.png"/><Relationship Id="rId19" Type="http://schemas.openxmlformats.org/officeDocument/2006/relationships/image" Target="../media/image73.png"/><Relationship Id="rId31" Type="http://schemas.openxmlformats.org/officeDocument/2006/relationships/image" Target="../media/image85.png"/><Relationship Id="rId4" Type="http://schemas.openxmlformats.org/officeDocument/2006/relationships/image" Target="../media/image58.png"/><Relationship Id="rId9" Type="http://schemas.openxmlformats.org/officeDocument/2006/relationships/image" Target="../media/image63.jpeg"/><Relationship Id="rId14" Type="http://schemas.openxmlformats.org/officeDocument/2006/relationships/image" Target="../media/image68.png"/><Relationship Id="rId22" Type="http://schemas.openxmlformats.org/officeDocument/2006/relationships/image" Target="../media/image76.png"/><Relationship Id="rId27" Type="http://schemas.openxmlformats.org/officeDocument/2006/relationships/image" Target="../media/image81.png"/><Relationship Id="rId30" Type="http://schemas.openxmlformats.org/officeDocument/2006/relationships/image" Target="../media/image84.jpeg"/><Relationship Id="rId35" Type="http://schemas.openxmlformats.org/officeDocument/2006/relationships/image" Target="../media/image89.png"/><Relationship Id="rId8" Type="http://schemas.openxmlformats.org/officeDocument/2006/relationships/image" Target="../media/image62.png"/><Relationship Id="rId3" Type="http://schemas.openxmlformats.org/officeDocument/2006/relationships/image" Target="../media/image57.jpeg"/></Relationships>
</file>

<file path=ppt/slides/_rels/slide15.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image" Target="../media/image94.jpeg"/><Relationship Id="rId1" Type="http://schemas.openxmlformats.org/officeDocument/2006/relationships/slideLayout" Target="../slideLayouts/slideLayout7.xml"/><Relationship Id="rId6" Type="http://schemas.openxmlformats.org/officeDocument/2006/relationships/image" Target="../media/image98.svg"/><Relationship Id="rId5" Type="http://schemas.openxmlformats.org/officeDocument/2006/relationships/image" Target="../media/image97.png"/><Relationship Id="rId4" Type="http://schemas.openxmlformats.org/officeDocument/2006/relationships/image" Target="../media/image96.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16.jpeg"/><Relationship Id="rId4" Type="http://schemas.openxmlformats.org/officeDocument/2006/relationships/image" Target="../media/image6.pn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7.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4.sv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5.png"/><Relationship Id="rId16" Type="http://schemas.openxmlformats.org/officeDocument/2006/relationships/image" Target="../media/image37.sv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7.sv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9.jpeg"/><Relationship Id="rId7"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019531"/>
            <a:ext cx="9832030" cy="5295669"/>
          </a:xfrm>
          <a:custGeom>
            <a:avLst/>
            <a:gdLst/>
            <a:ahLst/>
            <a:cxnLst/>
            <a:rect l="l" t="t" r="r" b="b"/>
            <a:pathLst>
              <a:path w="9832030" h="5295669">
                <a:moveTo>
                  <a:pt x="0" y="0"/>
                </a:moveTo>
                <a:lnTo>
                  <a:pt x="9832030" y="0"/>
                </a:lnTo>
                <a:lnTo>
                  <a:pt x="9832030" y="5295669"/>
                </a:lnTo>
                <a:lnTo>
                  <a:pt x="0" y="5295669"/>
                </a:lnTo>
                <a:lnTo>
                  <a:pt x="0" y="0"/>
                </a:lnTo>
                <a:close/>
              </a:path>
            </a:pathLst>
          </a:custGeom>
          <a:blipFill>
            <a:blip r:embed="rId2"/>
            <a:stretch>
              <a:fillRect t="-3734" b="-700"/>
            </a:stretch>
          </a:blipFill>
        </p:spPr>
      </p:sp>
      <p:grpSp>
        <p:nvGrpSpPr>
          <p:cNvPr id="3" name="Group 3"/>
          <p:cNvGrpSpPr/>
          <p:nvPr/>
        </p:nvGrpSpPr>
        <p:grpSpPr>
          <a:xfrm>
            <a:off x="319080" y="3990743"/>
            <a:ext cx="4473951" cy="717792"/>
            <a:chOff x="0" y="0"/>
            <a:chExt cx="1752880" cy="281229"/>
          </a:xfrm>
        </p:grpSpPr>
        <p:sp>
          <p:nvSpPr>
            <p:cNvPr id="4" name="Freeform 4"/>
            <p:cNvSpPr/>
            <p:nvPr/>
          </p:nvSpPr>
          <p:spPr>
            <a:xfrm>
              <a:off x="0" y="0"/>
              <a:ext cx="1752880" cy="281229"/>
            </a:xfrm>
            <a:custGeom>
              <a:avLst/>
              <a:gdLst/>
              <a:ahLst/>
              <a:cxnLst/>
              <a:rect l="l" t="t" r="r" b="b"/>
              <a:pathLst>
                <a:path w="1752880" h="281229">
                  <a:moveTo>
                    <a:pt x="0" y="0"/>
                  </a:moveTo>
                  <a:lnTo>
                    <a:pt x="1752880" y="0"/>
                  </a:lnTo>
                  <a:lnTo>
                    <a:pt x="1752880" y="281229"/>
                  </a:lnTo>
                  <a:lnTo>
                    <a:pt x="0" y="281229"/>
                  </a:lnTo>
                  <a:close/>
                </a:path>
              </a:pathLst>
            </a:custGeom>
            <a:solidFill>
              <a:srgbClr val="B7CA57">
                <a:alpha val="55686"/>
              </a:srgbClr>
            </a:solidFill>
          </p:spPr>
        </p:sp>
        <p:sp>
          <p:nvSpPr>
            <p:cNvPr id="5" name="TextBox 5"/>
            <p:cNvSpPr txBox="1"/>
            <p:nvPr/>
          </p:nvSpPr>
          <p:spPr>
            <a:xfrm>
              <a:off x="0" y="-28575"/>
              <a:ext cx="1752880" cy="309804"/>
            </a:xfrm>
            <a:prstGeom prst="rect">
              <a:avLst/>
            </a:prstGeom>
          </p:spPr>
          <p:txBody>
            <a:bodyPr lIns="50800" tIns="50800" rIns="50800" bIns="50800" rtlCol="0" anchor="ctr"/>
            <a:lstStyle/>
            <a:p>
              <a:pPr algn="ctr">
                <a:lnSpc>
                  <a:spcPts val="1852"/>
                </a:lnSpc>
              </a:pPr>
              <a:endParaRPr/>
            </a:p>
          </p:txBody>
        </p:sp>
      </p:grpSp>
      <p:sp>
        <p:nvSpPr>
          <p:cNvPr id="6" name="Freeform 6"/>
          <p:cNvSpPr/>
          <p:nvPr/>
        </p:nvSpPr>
        <p:spPr>
          <a:xfrm>
            <a:off x="6151799" y="420125"/>
            <a:ext cx="1246858" cy="1167339"/>
          </a:xfrm>
          <a:custGeom>
            <a:avLst/>
            <a:gdLst/>
            <a:ahLst/>
            <a:cxnLst/>
            <a:rect l="l" t="t" r="r" b="b"/>
            <a:pathLst>
              <a:path w="1246858" h="1167339">
                <a:moveTo>
                  <a:pt x="0" y="0"/>
                </a:moveTo>
                <a:lnTo>
                  <a:pt x="1246858" y="0"/>
                </a:lnTo>
                <a:lnTo>
                  <a:pt x="1246858" y="1167339"/>
                </a:lnTo>
                <a:lnTo>
                  <a:pt x="0" y="1167339"/>
                </a:lnTo>
                <a:lnTo>
                  <a:pt x="0" y="0"/>
                </a:lnTo>
                <a:close/>
              </a:path>
            </a:pathLst>
          </a:custGeom>
          <a:blipFill>
            <a:blip r:embed="rId3"/>
            <a:stretch>
              <a:fillRect/>
            </a:stretch>
          </a:blipFill>
        </p:spPr>
      </p:sp>
      <p:sp>
        <p:nvSpPr>
          <p:cNvPr id="7" name="Freeform 7"/>
          <p:cNvSpPr/>
          <p:nvPr/>
        </p:nvSpPr>
        <p:spPr>
          <a:xfrm>
            <a:off x="7493530" y="466045"/>
            <a:ext cx="2184776" cy="1252833"/>
          </a:xfrm>
          <a:custGeom>
            <a:avLst/>
            <a:gdLst/>
            <a:ahLst/>
            <a:cxnLst/>
            <a:rect l="l" t="t" r="r" b="b"/>
            <a:pathLst>
              <a:path w="2184776" h="1252833">
                <a:moveTo>
                  <a:pt x="0" y="0"/>
                </a:moveTo>
                <a:lnTo>
                  <a:pt x="2184776" y="0"/>
                </a:lnTo>
                <a:lnTo>
                  <a:pt x="2184776" y="1252833"/>
                </a:lnTo>
                <a:lnTo>
                  <a:pt x="0" y="1252833"/>
                </a:lnTo>
                <a:lnTo>
                  <a:pt x="0" y="0"/>
                </a:lnTo>
                <a:close/>
              </a:path>
            </a:pathLst>
          </a:custGeom>
          <a:blipFill>
            <a:blip r:embed="rId4"/>
            <a:stretch>
              <a:fillRect/>
            </a:stretch>
          </a:blipFill>
        </p:spPr>
      </p:sp>
      <p:sp>
        <p:nvSpPr>
          <p:cNvPr id="8" name="TextBox 8"/>
          <p:cNvSpPr txBox="1"/>
          <p:nvPr/>
        </p:nvSpPr>
        <p:spPr>
          <a:xfrm>
            <a:off x="554463" y="4062065"/>
            <a:ext cx="4025971" cy="646470"/>
          </a:xfrm>
          <a:prstGeom prst="rect">
            <a:avLst/>
          </a:prstGeom>
        </p:spPr>
        <p:txBody>
          <a:bodyPr lIns="0" tIns="0" rIns="0" bIns="0" rtlCol="0" anchor="t">
            <a:spAutoFit/>
          </a:bodyPr>
          <a:lstStyle/>
          <a:p>
            <a:pPr algn="ctr">
              <a:lnSpc>
                <a:spcPts val="2692"/>
              </a:lnSpc>
              <a:spcBef>
                <a:spcPct val="0"/>
              </a:spcBef>
            </a:pPr>
            <a:r>
              <a:rPr lang="en-US" sz="1923" dirty="0">
                <a:solidFill>
                  <a:srgbClr val="374E93"/>
                </a:solidFill>
                <a:latin typeface="League Spartan"/>
              </a:rPr>
              <a:t>Join the Polish Investment Zone</a:t>
            </a:r>
          </a:p>
          <a:p>
            <a:pPr algn="ctr">
              <a:lnSpc>
                <a:spcPts val="2692"/>
              </a:lnSpc>
              <a:spcBef>
                <a:spcPct val="0"/>
              </a:spcBef>
            </a:pPr>
            <a:r>
              <a:rPr lang="en-US" sz="1923" dirty="0">
                <a:solidFill>
                  <a:srgbClr val="374E93"/>
                </a:solidFill>
                <a:latin typeface="League Spartan"/>
              </a:rPr>
              <a:t> and get tax relief</a:t>
            </a:r>
          </a:p>
        </p:txBody>
      </p:sp>
      <p:sp>
        <p:nvSpPr>
          <p:cNvPr id="9" name="TextBox 9"/>
          <p:cNvSpPr txBox="1"/>
          <p:nvPr/>
        </p:nvSpPr>
        <p:spPr>
          <a:xfrm>
            <a:off x="627927" y="2398459"/>
            <a:ext cx="4165104" cy="976036"/>
          </a:xfrm>
          <a:prstGeom prst="rect">
            <a:avLst/>
          </a:prstGeom>
        </p:spPr>
        <p:txBody>
          <a:bodyPr lIns="0" tIns="0" rIns="0" bIns="0" rtlCol="0" anchor="t">
            <a:spAutoFit/>
          </a:bodyPr>
          <a:lstStyle/>
          <a:p>
            <a:pPr algn="ctr">
              <a:lnSpc>
                <a:spcPts val="3952"/>
              </a:lnSpc>
              <a:spcBef>
                <a:spcPct val="0"/>
              </a:spcBef>
            </a:pPr>
            <a:r>
              <a:rPr lang="en-US" sz="2823" dirty="0">
                <a:solidFill>
                  <a:srgbClr val="374E93"/>
                </a:solidFill>
                <a:latin typeface="League Spartan"/>
              </a:rPr>
              <a:t>INVEST AND BREATHE </a:t>
            </a:r>
          </a:p>
          <a:p>
            <a:pPr algn="ctr">
              <a:lnSpc>
                <a:spcPts val="3952"/>
              </a:lnSpc>
              <a:spcBef>
                <a:spcPct val="0"/>
              </a:spcBef>
            </a:pPr>
            <a:r>
              <a:rPr lang="en-US" sz="2823" dirty="0">
                <a:solidFill>
                  <a:srgbClr val="374E93"/>
                </a:solidFill>
                <a:latin typeface="League Spartan"/>
              </a:rPr>
              <a:t>A SIGH OF RELIEF</a:t>
            </a:r>
          </a:p>
        </p:txBody>
      </p:sp>
      <p:sp>
        <p:nvSpPr>
          <p:cNvPr id="10" name="TextBox 10"/>
          <p:cNvSpPr txBox="1"/>
          <p:nvPr/>
        </p:nvSpPr>
        <p:spPr>
          <a:xfrm>
            <a:off x="424628" y="530784"/>
            <a:ext cx="4896148" cy="1056681"/>
          </a:xfrm>
          <a:prstGeom prst="rect">
            <a:avLst/>
          </a:prstGeom>
        </p:spPr>
        <p:txBody>
          <a:bodyPr lIns="0" tIns="0" rIns="0" bIns="0" rtlCol="0" anchor="t">
            <a:spAutoFit/>
          </a:bodyPr>
          <a:lstStyle/>
          <a:p>
            <a:pPr>
              <a:lnSpc>
                <a:spcPts val="4232"/>
              </a:lnSpc>
              <a:spcBef>
                <a:spcPct val="0"/>
              </a:spcBef>
            </a:pPr>
            <a:r>
              <a:rPr lang="en-US" sz="3023">
                <a:solidFill>
                  <a:srgbClr val="374E93"/>
                </a:solidFill>
                <a:latin typeface="Roboto Bold"/>
              </a:rPr>
              <a:t>Warmia and Mazury Special </a:t>
            </a:r>
          </a:p>
          <a:p>
            <a:pPr>
              <a:lnSpc>
                <a:spcPts val="4232"/>
              </a:lnSpc>
              <a:spcBef>
                <a:spcPct val="0"/>
              </a:spcBef>
            </a:pPr>
            <a:r>
              <a:rPr lang="en-US" sz="3023">
                <a:solidFill>
                  <a:srgbClr val="374E93"/>
                </a:solidFill>
                <a:latin typeface="Roboto Bold"/>
              </a:rPr>
              <a:t>Economic Zone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E69D7-E0A7-999E-22E6-A1A57C3FD231}"/>
            </a:ext>
          </a:extLst>
        </p:cNvPr>
        <p:cNvGrpSpPr/>
        <p:nvPr/>
      </p:nvGrpSpPr>
      <p:grpSpPr>
        <a:xfrm>
          <a:off x="0" y="0"/>
          <a:ext cx="0" cy="0"/>
          <a:chOff x="0" y="0"/>
          <a:chExt cx="0" cy="0"/>
        </a:xfrm>
      </p:grpSpPr>
      <p:grpSp>
        <p:nvGrpSpPr>
          <p:cNvPr id="11" name="Group 11">
            <a:extLst>
              <a:ext uri="{FF2B5EF4-FFF2-40B4-BE49-F238E27FC236}">
                <a16:creationId xmlns:a16="http://schemas.microsoft.com/office/drawing/2014/main" id="{266383A4-D526-8566-0828-A0B435147BF8}"/>
              </a:ext>
            </a:extLst>
          </p:cNvPr>
          <p:cNvGrpSpPr/>
          <p:nvPr/>
        </p:nvGrpSpPr>
        <p:grpSpPr>
          <a:xfrm rot="-5400000">
            <a:off x="-639036" y="3626599"/>
            <a:ext cx="2810199" cy="386043"/>
            <a:chOff x="0" y="0"/>
            <a:chExt cx="1101027" cy="151251"/>
          </a:xfrm>
        </p:grpSpPr>
        <p:sp>
          <p:nvSpPr>
            <p:cNvPr id="12" name="Freeform 12">
              <a:extLst>
                <a:ext uri="{FF2B5EF4-FFF2-40B4-BE49-F238E27FC236}">
                  <a16:creationId xmlns:a16="http://schemas.microsoft.com/office/drawing/2014/main" id="{038826C2-87DA-FADA-1E42-48601A4E47F5}"/>
                </a:ext>
              </a:extLst>
            </p:cNvPr>
            <p:cNvSpPr/>
            <p:nvPr/>
          </p:nvSpPr>
          <p:spPr>
            <a:xfrm>
              <a:off x="0" y="0"/>
              <a:ext cx="1101027" cy="151251"/>
            </a:xfrm>
            <a:custGeom>
              <a:avLst/>
              <a:gdLst/>
              <a:ahLst/>
              <a:cxnLst/>
              <a:rect l="l" t="t" r="r" b="b"/>
              <a:pathLst>
                <a:path w="1101027" h="151251">
                  <a:moveTo>
                    <a:pt x="0" y="0"/>
                  </a:moveTo>
                  <a:lnTo>
                    <a:pt x="1101027" y="0"/>
                  </a:lnTo>
                  <a:lnTo>
                    <a:pt x="1101027" y="151251"/>
                  </a:lnTo>
                  <a:lnTo>
                    <a:pt x="0" y="151251"/>
                  </a:lnTo>
                  <a:close/>
                </a:path>
              </a:pathLst>
            </a:custGeom>
            <a:solidFill>
              <a:srgbClr val="C7D64F"/>
            </a:solidFill>
          </p:spPr>
        </p:sp>
        <p:sp>
          <p:nvSpPr>
            <p:cNvPr id="13" name="TextBox 13">
              <a:extLst>
                <a:ext uri="{FF2B5EF4-FFF2-40B4-BE49-F238E27FC236}">
                  <a16:creationId xmlns:a16="http://schemas.microsoft.com/office/drawing/2014/main" id="{7DDB3089-B3A7-987F-5155-966282CDF950}"/>
                </a:ext>
              </a:extLst>
            </p:cNvPr>
            <p:cNvSpPr txBox="1"/>
            <p:nvPr/>
          </p:nvSpPr>
          <p:spPr>
            <a:xfrm>
              <a:off x="0" y="-28575"/>
              <a:ext cx="1101027" cy="179826"/>
            </a:xfrm>
            <a:prstGeom prst="rect">
              <a:avLst/>
            </a:prstGeom>
          </p:spPr>
          <p:txBody>
            <a:bodyPr lIns="48022" tIns="48022" rIns="48022" bIns="48022" rtlCol="0" anchor="ctr"/>
            <a:lstStyle/>
            <a:p>
              <a:pPr algn="ctr">
                <a:lnSpc>
                  <a:spcPts val="1852"/>
                </a:lnSpc>
              </a:pPr>
              <a:endParaRPr/>
            </a:p>
          </p:txBody>
        </p:sp>
      </p:grpSp>
      <p:grpSp>
        <p:nvGrpSpPr>
          <p:cNvPr id="26" name="Group 5">
            <a:extLst>
              <a:ext uri="{FF2B5EF4-FFF2-40B4-BE49-F238E27FC236}">
                <a16:creationId xmlns:a16="http://schemas.microsoft.com/office/drawing/2014/main" id="{00183FE7-E6DF-619E-D225-7E09D704F521}"/>
              </a:ext>
            </a:extLst>
          </p:cNvPr>
          <p:cNvGrpSpPr/>
          <p:nvPr/>
        </p:nvGrpSpPr>
        <p:grpSpPr>
          <a:xfrm>
            <a:off x="-1553592" y="1112011"/>
            <a:ext cx="2213856" cy="7421530"/>
            <a:chOff x="0" y="0"/>
            <a:chExt cx="867382" cy="2907731"/>
          </a:xfrm>
        </p:grpSpPr>
        <p:sp>
          <p:nvSpPr>
            <p:cNvPr id="27" name="Freeform 6">
              <a:extLst>
                <a:ext uri="{FF2B5EF4-FFF2-40B4-BE49-F238E27FC236}">
                  <a16:creationId xmlns:a16="http://schemas.microsoft.com/office/drawing/2014/main" id="{2B3E0A61-7FD9-CF34-04D3-04D09E8BA99D}"/>
                </a:ext>
              </a:extLst>
            </p:cNvPr>
            <p:cNvSpPr/>
            <p:nvPr/>
          </p:nvSpPr>
          <p:spPr>
            <a:xfrm>
              <a:off x="0" y="0"/>
              <a:ext cx="867382" cy="2907731"/>
            </a:xfrm>
            <a:custGeom>
              <a:avLst/>
              <a:gdLst/>
              <a:ahLst/>
              <a:cxnLst/>
              <a:rect l="l" t="t" r="r" b="b"/>
              <a:pathLst>
                <a:path w="867382" h="2907731">
                  <a:moveTo>
                    <a:pt x="0" y="0"/>
                  </a:moveTo>
                  <a:lnTo>
                    <a:pt x="867382" y="0"/>
                  </a:lnTo>
                  <a:lnTo>
                    <a:pt x="867382" y="2907731"/>
                  </a:lnTo>
                  <a:lnTo>
                    <a:pt x="0" y="2907731"/>
                  </a:lnTo>
                  <a:close/>
                </a:path>
              </a:pathLst>
            </a:custGeom>
            <a:solidFill>
              <a:srgbClr val="0D9EA2"/>
            </a:solidFill>
          </p:spPr>
        </p:sp>
        <p:sp>
          <p:nvSpPr>
            <p:cNvPr id="28" name="TextBox 7">
              <a:extLst>
                <a:ext uri="{FF2B5EF4-FFF2-40B4-BE49-F238E27FC236}">
                  <a16:creationId xmlns:a16="http://schemas.microsoft.com/office/drawing/2014/main" id="{BFD3FBC0-38AE-C3F9-302A-475D3A0F8E21}"/>
                </a:ext>
              </a:extLst>
            </p:cNvPr>
            <p:cNvSpPr txBox="1"/>
            <p:nvPr/>
          </p:nvSpPr>
          <p:spPr>
            <a:xfrm>
              <a:off x="0" y="-28575"/>
              <a:ext cx="867382" cy="2936306"/>
            </a:xfrm>
            <a:prstGeom prst="rect">
              <a:avLst/>
            </a:prstGeom>
          </p:spPr>
          <p:txBody>
            <a:bodyPr lIns="48022" tIns="48022" rIns="48022" bIns="48022" rtlCol="0" anchor="ctr"/>
            <a:lstStyle/>
            <a:p>
              <a:pPr algn="ctr">
                <a:lnSpc>
                  <a:spcPts val="1852"/>
                </a:lnSpc>
              </a:pPr>
              <a:endParaRPr/>
            </a:p>
          </p:txBody>
        </p:sp>
      </p:grpSp>
      <p:sp>
        <p:nvSpPr>
          <p:cNvPr id="5" name="AutoShape 5">
            <a:extLst>
              <a:ext uri="{FF2B5EF4-FFF2-40B4-BE49-F238E27FC236}">
                <a16:creationId xmlns:a16="http://schemas.microsoft.com/office/drawing/2014/main" id="{1B4B92D1-3FB6-74F0-3469-E9371D5F14A5}"/>
              </a:ext>
            </a:extLst>
          </p:cNvPr>
          <p:cNvSpPr/>
          <p:nvPr/>
        </p:nvSpPr>
        <p:spPr>
          <a:xfrm>
            <a:off x="959085" y="1828800"/>
            <a:ext cx="1390316" cy="0"/>
          </a:xfrm>
          <a:prstGeom prst="line">
            <a:avLst/>
          </a:prstGeom>
          <a:ln w="57150" cap="flat">
            <a:solidFill>
              <a:srgbClr val="C7D64F"/>
            </a:solidFill>
            <a:prstDash val="solid"/>
            <a:headEnd type="none" w="sm" len="sm"/>
            <a:tailEnd type="none" w="sm" len="sm"/>
          </a:ln>
        </p:spPr>
      </p:sp>
      <p:sp>
        <p:nvSpPr>
          <p:cNvPr id="6" name="AutoShape 6">
            <a:extLst>
              <a:ext uri="{FF2B5EF4-FFF2-40B4-BE49-F238E27FC236}">
                <a16:creationId xmlns:a16="http://schemas.microsoft.com/office/drawing/2014/main" id="{830A30B5-C55B-88C1-312E-B9C1201D3D7A}"/>
              </a:ext>
            </a:extLst>
          </p:cNvPr>
          <p:cNvSpPr/>
          <p:nvPr/>
        </p:nvSpPr>
        <p:spPr>
          <a:xfrm>
            <a:off x="0" y="910590"/>
            <a:ext cx="1390316" cy="0"/>
          </a:xfrm>
          <a:prstGeom prst="line">
            <a:avLst/>
          </a:prstGeom>
          <a:ln w="38100" cap="rnd">
            <a:solidFill>
              <a:srgbClr val="374E93"/>
            </a:solidFill>
            <a:prstDash val="solid"/>
            <a:headEnd type="none" w="sm" len="sm"/>
            <a:tailEnd type="none" w="sm" len="sm"/>
          </a:ln>
        </p:spPr>
      </p:sp>
      <p:grpSp>
        <p:nvGrpSpPr>
          <p:cNvPr id="7" name="Group 7">
            <a:extLst>
              <a:ext uri="{FF2B5EF4-FFF2-40B4-BE49-F238E27FC236}">
                <a16:creationId xmlns:a16="http://schemas.microsoft.com/office/drawing/2014/main" id="{6E9C8777-B9A4-1412-AC04-1FF76C681BC5}"/>
              </a:ext>
            </a:extLst>
          </p:cNvPr>
          <p:cNvGrpSpPr/>
          <p:nvPr/>
        </p:nvGrpSpPr>
        <p:grpSpPr>
          <a:xfrm>
            <a:off x="7623399" y="787442"/>
            <a:ext cx="93824" cy="93824"/>
            <a:chOff x="0" y="0"/>
            <a:chExt cx="812800" cy="812800"/>
          </a:xfrm>
        </p:grpSpPr>
        <p:sp>
          <p:nvSpPr>
            <p:cNvPr id="8" name="Freeform 8">
              <a:extLst>
                <a:ext uri="{FF2B5EF4-FFF2-40B4-BE49-F238E27FC236}">
                  <a16:creationId xmlns:a16="http://schemas.microsoft.com/office/drawing/2014/main" id="{C4D29D71-DD91-5E67-330E-2AD9424CF72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9" name="TextBox 9">
              <a:extLst>
                <a:ext uri="{FF2B5EF4-FFF2-40B4-BE49-F238E27FC236}">
                  <a16:creationId xmlns:a16="http://schemas.microsoft.com/office/drawing/2014/main" id="{307D68E9-87CD-EE01-9D76-B5A5AED0EE42}"/>
                </a:ext>
              </a:extLst>
            </p:cNvPr>
            <p:cNvSpPr txBox="1"/>
            <p:nvPr/>
          </p:nvSpPr>
          <p:spPr>
            <a:xfrm>
              <a:off x="76200" y="47625"/>
              <a:ext cx="660400" cy="688975"/>
            </a:xfrm>
            <a:prstGeom prst="rect">
              <a:avLst/>
            </a:prstGeom>
          </p:spPr>
          <p:txBody>
            <a:bodyPr lIns="48022" tIns="48022" rIns="48022" bIns="48022" rtlCol="0" anchor="ctr"/>
            <a:lstStyle/>
            <a:p>
              <a:pPr algn="ctr">
                <a:lnSpc>
                  <a:spcPts val="1852"/>
                </a:lnSpc>
              </a:pPr>
              <a:endParaRPr/>
            </a:p>
          </p:txBody>
        </p:sp>
      </p:grpSp>
      <p:sp>
        <p:nvSpPr>
          <p:cNvPr id="10" name="Freeform 10">
            <a:extLst>
              <a:ext uri="{FF2B5EF4-FFF2-40B4-BE49-F238E27FC236}">
                <a16:creationId xmlns:a16="http://schemas.microsoft.com/office/drawing/2014/main" id="{503FE3B4-AA4E-0BBC-290D-15BBEB6BBEBB}"/>
              </a:ext>
            </a:extLst>
          </p:cNvPr>
          <p:cNvSpPr/>
          <p:nvPr/>
        </p:nvSpPr>
        <p:spPr>
          <a:xfrm>
            <a:off x="6469571" y="329669"/>
            <a:ext cx="3238076" cy="1009369"/>
          </a:xfrm>
          <a:custGeom>
            <a:avLst/>
            <a:gdLst/>
            <a:ahLst/>
            <a:cxnLst/>
            <a:rect l="l" t="t" r="r" b="b"/>
            <a:pathLst>
              <a:path w="3238076" h="1009369">
                <a:moveTo>
                  <a:pt x="0" y="0"/>
                </a:moveTo>
                <a:lnTo>
                  <a:pt x="3238076" y="0"/>
                </a:lnTo>
                <a:lnTo>
                  <a:pt x="3238076" y="1009369"/>
                </a:lnTo>
                <a:lnTo>
                  <a:pt x="0" y="1009369"/>
                </a:lnTo>
                <a:lnTo>
                  <a:pt x="0" y="0"/>
                </a:lnTo>
                <a:close/>
              </a:path>
            </a:pathLst>
          </a:custGeom>
          <a:blipFill>
            <a:blip r:embed="rId2"/>
            <a:stretch>
              <a:fillRect/>
            </a:stretch>
          </a:blipFill>
        </p:spPr>
      </p:sp>
      <p:sp>
        <p:nvSpPr>
          <p:cNvPr id="16" name="TextBox 16">
            <a:extLst>
              <a:ext uri="{FF2B5EF4-FFF2-40B4-BE49-F238E27FC236}">
                <a16:creationId xmlns:a16="http://schemas.microsoft.com/office/drawing/2014/main" id="{D9C689EA-93BA-BC90-3F14-34F8A7C256FD}"/>
              </a:ext>
            </a:extLst>
          </p:cNvPr>
          <p:cNvSpPr txBox="1"/>
          <p:nvPr/>
        </p:nvSpPr>
        <p:spPr>
          <a:xfrm>
            <a:off x="905657" y="1197561"/>
            <a:ext cx="4461543" cy="1088439"/>
          </a:xfrm>
          <a:prstGeom prst="rect">
            <a:avLst/>
          </a:prstGeom>
        </p:spPr>
        <p:txBody>
          <a:bodyPr lIns="0" tIns="0" rIns="0" bIns="0" rtlCol="0" anchor="t">
            <a:spAutoFit/>
          </a:bodyPr>
          <a:lstStyle/>
          <a:p>
            <a:pPr lvl="0" algn="just">
              <a:lnSpc>
                <a:spcPts val="4409"/>
              </a:lnSpc>
              <a:spcBef>
                <a:spcPct val="0"/>
              </a:spcBef>
            </a:pPr>
            <a:r>
              <a:rPr lang="pl-PL" sz="3150" dirty="0">
                <a:solidFill>
                  <a:srgbClr val="193779"/>
                </a:solidFill>
                <a:latin typeface="Roboto"/>
              </a:rPr>
              <a:t>O</a:t>
            </a:r>
            <a:r>
              <a:rPr lang="en-US" sz="3150" dirty="0">
                <a:solidFill>
                  <a:srgbClr val="193779"/>
                </a:solidFill>
                <a:latin typeface="Roboto"/>
              </a:rPr>
              <a:t>ur biggest investments</a:t>
            </a:r>
          </a:p>
          <a:p>
            <a:pPr marL="0" lvl="0" indent="0" algn="ctr">
              <a:lnSpc>
                <a:spcPts val="4409"/>
              </a:lnSpc>
              <a:spcBef>
                <a:spcPct val="0"/>
              </a:spcBef>
            </a:pPr>
            <a:endParaRPr lang="en-US" sz="3150" dirty="0">
              <a:solidFill>
                <a:srgbClr val="193779"/>
              </a:solidFill>
              <a:latin typeface="Roboto"/>
            </a:endParaRPr>
          </a:p>
        </p:txBody>
      </p:sp>
      <p:grpSp>
        <p:nvGrpSpPr>
          <p:cNvPr id="31" name="Group 27">
            <a:extLst>
              <a:ext uri="{FF2B5EF4-FFF2-40B4-BE49-F238E27FC236}">
                <a16:creationId xmlns:a16="http://schemas.microsoft.com/office/drawing/2014/main" id="{6C84B7A6-9474-49AD-7EDC-44B60FE3D86F}"/>
              </a:ext>
            </a:extLst>
          </p:cNvPr>
          <p:cNvGrpSpPr/>
          <p:nvPr/>
        </p:nvGrpSpPr>
        <p:grpSpPr>
          <a:xfrm>
            <a:off x="992874" y="2590800"/>
            <a:ext cx="1975447" cy="3698710"/>
            <a:chOff x="72370" y="0"/>
            <a:chExt cx="2548448" cy="3682172"/>
          </a:xfrm>
        </p:grpSpPr>
        <p:sp>
          <p:nvSpPr>
            <p:cNvPr id="32" name="Freeform 28">
              <a:extLst>
                <a:ext uri="{FF2B5EF4-FFF2-40B4-BE49-F238E27FC236}">
                  <a16:creationId xmlns:a16="http://schemas.microsoft.com/office/drawing/2014/main" id="{64C40D34-30C1-7D30-FBEA-DDA25EB1A6B4}"/>
                </a:ext>
              </a:extLst>
            </p:cNvPr>
            <p:cNvSpPr/>
            <p:nvPr/>
          </p:nvSpPr>
          <p:spPr>
            <a:xfrm rot="-8100000">
              <a:off x="72370" y="72370"/>
              <a:ext cx="349432" cy="349432"/>
            </a:xfrm>
            <a:custGeom>
              <a:avLst/>
              <a:gdLst/>
              <a:ahLst/>
              <a:cxnLst/>
              <a:rect l="l" t="t" r="r" b="b"/>
              <a:pathLst>
                <a:path w="349432" h="349432">
                  <a:moveTo>
                    <a:pt x="0" y="0"/>
                  </a:moveTo>
                  <a:lnTo>
                    <a:pt x="349432" y="0"/>
                  </a:lnTo>
                  <a:lnTo>
                    <a:pt x="349432" y="349432"/>
                  </a:lnTo>
                  <a:lnTo>
                    <a:pt x="0" y="3494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33" name="Group 29">
              <a:extLst>
                <a:ext uri="{FF2B5EF4-FFF2-40B4-BE49-F238E27FC236}">
                  <a16:creationId xmlns:a16="http://schemas.microsoft.com/office/drawing/2014/main" id="{76E55315-6B58-E360-5259-1668D3DE19D4}"/>
                </a:ext>
              </a:extLst>
            </p:cNvPr>
            <p:cNvGrpSpPr/>
            <p:nvPr/>
          </p:nvGrpSpPr>
          <p:grpSpPr>
            <a:xfrm>
              <a:off x="229937" y="0"/>
              <a:ext cx="2390881" cy="3682172"/>
              <a:chOff x="0" y="0"/>
              <a:chExt cx="1913890" cy="2947563"/>
            </a:xfrm>
          </p:grpSpPr>
          <p:sp>
            <p:nvSpPr>
              <p:cNvPr id="35" name="Freeform 30">
                <a:extLst>
                  <a:ext uri="{FF2B5EF4-FFF2-40B4-BE49-F238E27FC236}">
                    <a16:creationId xmlns:a16="http://schemas.microsoft.com/office/drawing/2014/main" id="{A3E50D5D-A85A-1B50-5883-05BA71505685}"/>
                  </a:ext>
                </a:extLst>
              </p:cNvPr>
              <p:cNvSpPr/>
              <p:nvPr/>
            </p:nvSpPr>
            <p:spPr>
              <a:xfrm>
                <a:off x="0" y="0"/>
                <a:ext cx="1913890" cy="2947563"/>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374E93"/>
              </a:solidFill>
            </p:spPr>
          </p:sp>
        </p:grpSp>
        <p:sp>
          <p:nvSpPr>
            <p:cNvPr id="34" name="TextBox 31">
              <a:extLst>
                <a:ext uri="{FF2B5EF4-FFF2-40B4-BE49-F238E27FC236}">
                  <a16:creationId xmlns:a16="http://schemas.microsoft.com/office/drawing/2014/main" id="{5F65A6EA-1F6F-601E-3C96-500BA84C73CA}"/>
                </a:ext>
              </a:extLst>
            </p:cNvPr>
            <p:cNvSpPr txBox="1"/>
            <p:nvPr/>
          </p:nvSpPr>
          <p:spPr>
            <a:xfrm>
              <a:off x="560989" y="191599"/>
              <a:ext cx="1862711" cy="2358644"/>
            </a:xfrm>
            <a:prstGeom prst="rect">
              <a:avLst/>
            </a:prstGeom>
          </p:spPr>
          <p:txBody>
            <a:bodyPr lIns="0" tIns="0" rIns="0" bIns="0" rtlCol="0" anchor="t">
              <a:spAutoFit/>
            </a:bodyPr>
            <a:lstStyle/>
            <a:p>
              <a:r>
                <a:rPr lang="en-US" sz="1000" b="1" dirty="0">
                  <a:latin typeface="Roboto" panose="02000000000000000000" pitchFamily="2" charset="0"/>
                  <a:ea typeface="Roboto" panose="02000000000000000000" pitchFamily="2" charset="0"/>
                  <a:cs typeface="Roboto" panose="02000000000000000000" pitchFamily="2" charset="0"/>
                </a:rPr>
                <a:t>ORLEN POŁUDNIE joint stock company </a:t>
              </a:r>
              <a:r>
                <a:rPr lang="en-US" sz="1000" dirty="0">
                  <a:latin typeface="Roboto" panose="02000000000000000000" pitchFamily="2" charset="0"/>
                  <a:ea typeface="Roboto" panose="02000000000000000000" pitchFamily="2" charset="0"/>
                  <a:cs typeface="Roboto" panose="02000000000000000000" pitchFamily="2" charset="0"/>
                </a:rPr>
                <a:t>- construction of an oil press</a:t>
              </a:r>
              <a:r>
                <a:rPr lang="pl-PL" sz="1000" dirty="0">
                  <a:latin typeface="Roboto" panose="02000000000000000000" pitchFamily="2" charset="0"/>
                  <a:ea typeface="Roboto" panose="02000000000000000000" pitchFamily="2" charset="0"/>
                  <a:cs typeface="Roboto" panose="02000000000000000000" pitchFamily="2" charset="0"/>
                </a:rPr>
                <a:t>.</a:t>
              </a:r>
            </a:p>
            <a:p>
              <a:r>
                <a:rPr lang="pl-PL" sz="1000" b="1" dirty="0">
                  <a:latin typeface="Roboto" panose="02000000000000000000" pitchFamily="2" charset="0"/>
                  <a:ea typeface="Roboto" panose="02000000000000000000" pitchFamily="2" charset="0"/>
                  <a:cs typeface="Roboto" panose="02000000000000000000" pitchFamily="2" charset="0"/>
                </a:rPr>
                <a:t>Investment </a:t>
              </a:r>
              <a:r>
                <a:rPr lang="pl-PL" sz="1000" b="1" dirty="0" err="1">
                  <a:latin typeface="Roboto" panose="02000000000000000000" pitchFamily="2" charset="0"/>
                  <a:ea typeface="Roboto" panose="02000000000000000000" pitchFamily="2" charset="0"/>
                  <a:cs typeface="Roboto" panose="02000000000000000000" pitchFamily="2" charset="0"/>
                </a:rPr>
                <a:t>value</a:t>
              </a:r>
              <a:r>
                <a:rPr lang="pl-PL" sz="1000" dirty="0">
                  <a:latin typeface="Roboto" panose="02000000000000000000" pitchFamily="2" charset="0"/>
                  <a:ea typeface="Roboto" panose="02000000000000000000" pitchFamily="2" charset="0"/>
                  <a:cs typeface="Roboto" panose="02000000000000000000" pitchFamily="2" charset="0"/>
                </a:rPr>
                <a:t>: 629 961 560,60 PLN.</a:t>
              </a:r>
            </a:p>
            <a:p>
              <a:r>
                <a:rPr lang="en-US" sz="1000" b="1" dirty="0">
                  <a:latin typeface="Roboto" panose="02000000000000000000" pitchFamily="2" charset="0"/>
                  <a:ea typeface="Roboto" panose="02000000000000000000" pitchFamily="2" charset="0"/>
                  <a:cs typeface="Roboto" panose="02000000000000000000" pitchFamily="2" charset="0"/>
                </a:rPr>
                <a:t>Type of investment</a:t>
              </a:r>
              <a:r>
                <a:rPr lang="en-US" sz="1000" dirty="0">
                  <a:latin typeface="Roboto" panose="02000000000000000000" pitchFamily="2" charset="0"/>
                  <a:ea typeface="Roboto" panose="02000000000000000000" pitchFamily="2" charset="0"/>
                  <a:cs typeface="Roboto" panose="02000000000000000000" pitchFamily="2" charset="0"/>
                </a:rPr>
                <a:t>: construction of press </a:t>
              </a:r>
              <a:r>
                <a:rPr lang="pl-PL" sz="1000" dirty="0" err="1">
                  <a:latin typeface="Roboto" panose="02000000000000000000" pitchFamily="2" charset="0"/>
                  <a:ea typeface="Roboto" panose="02000000000000000000" pitchFamily="2" charset="0"/>
                  <a:cs typeface="Roboto" panose="02000000000000000000" pitchFamily="2" charset="0"/>
                </a:rPr>
                <a:t>buildings</a:t>
              </a:r>
              <a:r>
                <a:rPr lang="en-US" sz="1000" dirty="0">
                  <a:latin typeface="Roboto" panose="02000000000000000000" pitchFamily="2" charset="0"/>
                  <a:ea typeface="Roboto" panose="02000000000000000000" pitchFamily="2" charset="0"/>
                  <a:cs typeface="Roboto" panose="02000000000000000000" pitchFamily="2" charset="0"/>
                </a:rPr>
                <a:t>, storage </a:t>
              </a:r>
              <a:r>
                <a:rPr lang="pl-PL" sz="1000" dirty="0" err="1">
                  <a:latin typeface="Roboto" panose="02000000000000000000" pitchFamily="2" charset="0"/>
                  <a:ea typeface="Roboto" panose="02000000000000000000" pitchFamily="2" charset="0"/>
                  <a:cs typeface="Roboto" panose="02000000000000000000" pitchFamily="2" charset="0"/>
                </a:rPr>
                <a:t>buildings</a:t>
              </a:r>
              <a:r>
                <a:rPr lang="en-US" sz="1000" dirty="0">
                  <a:latin typeface="Roboto" panose="02000000000000000000" pitchFamily="2" charset="0"/>
                  <a:ea typeface="Roboto" panose="02000000000000000000" pitchFamily="2" charset="0"/>
                  <a:cs typeface="Roboto" panose="02000000000000000000" pitchFamily="2" charset="0"/>
                </a:rPr>
                <a:t> and the purchase and installation of technological lines, machines and production equipment.</a:t>
              </a:r>
              <a:endParaRPr lang="en-US" sz="1000" dirty="0">
                <a:solidFill>
                  <a:srgbClr val="193779"/>
                </a:solidFill>
                <a:latin typeface="Roboto" panose="02000000000000000000" pitchFamily="2" charset="0"/>
                <a:ea typeface="Roboto" panose="02000000000000000000" pitchFamily="2" charset="0"/>
                <a:cs typeface="Roboto" panose="02000000000000000000" pitchFamily="2" charset="0"/>
              </a:endParaRPr>
            </a:p>
            <a:p>
              <a:pPr marL="0" lvl="0" indent="0" algn="ctr">
                <a:lnSpc>
                  <a:spcPts val="1852"/>
                </a:lnSpc>
                <a:spcBef>
                  <a:spcPct val="0"/>
                </a:spcBef>
              </a:pPr>
              <a:endParaRPr lang="en-US" sz="1000" u="none" strike="noStrike" dirty="0">
                <a:solidFill>
                  <a:srgbClr val="193779"/>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36" name="Group 21">
            <a:extLst>
              <a:ext uri="{FF2B5EF4-FFF2-40B4-BE49-F238E27FC236}">
                <a16:creationId xmlns:a16="http://schemas.microsoft.com/office/drawing/2014/main" id="{C80C4E68-503E-075D-FC18-D1729EE2E62B}"/>
              </a:ext>
            </a:extLst>
          </p:cNvPr>
          <p:cNvGrpSpPr/>
          <p:nvPr/>
        </p:nvGrpSpPr>
        <p:grpSpPr>
          <a:xfrm>
            <a:off x="3152095" y="2620413"/>
            <a:ext cx="1957111" cy="3698710"/>
            <a:chOff x="2583068" y="-10952"/>
            <a:chExt cx="2609482" cy="3738928"/>
          </a:xfrm>
        </p:grpSpPr>
        <p:sp>
          <p:nvSpPr>
            <p:cNvPr id="37" name="Freeform 22">
              <a:extLst>
                <a:ext uri="{FF2B5EF4-FFF2-40B4-BE49-F238E27FC236}">
                  <a16:creationId xmlns:a16="http://schemas.microsoft.com/office/drawing/2014/main" id="{1A041054-76D5-7B84-BA85-096E85D03BF4}"/>
                </a:ext>
              </a:extLst>
            </p:cNvPr>
            <p:cNvSpPr/>
            <p:nvPr/>
          </p:nvSpPr>
          <p:spPr>
            <a:xfrm rot="13500000">
              <a:off x="2583068" y="43357"/>
              <a:ext cx="349432" cy="349432"/>
            </a:xfrm>
            <a:custGeom>
              <a:avLst/>
              <a:gdLst/>
              <a:ahLst/>
              <a:cxnLst/>
              <a:rect l="l" t="t" r="r" b="b"/>
              <a:pathLst>
                <a:path w="349432" h="349432">
                  <a:moveTo>
                    <a:pt x="0" y="0"/>
                  </a:moveTo>
                  <a:lnTo>
                    <a:pt x="349432" y="0"/>
                  </a:lnTo>
                  <a:lnTo>
                    <a:pt x="349432" y="349433"/>
                  </a:lnTo>
                  <a:lnTo>
                    <a:pt x="0" y="3494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38" name="Group 23">
              <a:extLst>
                <a:ext uri="{FF2B5EF4-FFF2-40B4-BE49-F238E27FC236}">
                  <a16:creationId xmlns:a16="http://schemas.microsoft.com/office/drawing/2014/main" id="{077DB279-D280-7902-8D7C-AEC0250E55FC}"/>
                </a:ext>
              </a:extLst>
            </p:cNvPr>
            <p:cNvGrpSpPr/>
            <p:nvPr/>
          </p:nvGrpSpPr>
          <p:grpSpPr>
            <a:xfrm>
              <a:off x="2725378" y="-10952"/>
              <a:ext cx="2467172" cy="3738928"/>
              <a:chOff x="2037270" y="-8767"/>
              <a:chExt cx="1974961" cy="2992996"/>
            </a:xfrm>
          </p:grpSpPr>
          <p:sp>
            <p:nvSpPr>
              <p:cNvPr id="40" name="Freeform 24">
                <a:extLst>
                  <a:ext uri="{FF2B5EF4-FFF2-40B4-BE49-F238E27FC236}">
                    <a16:creationId xmlns:a16="http://schemas.microsoft.com/office/drawing/2014/main" id="{A2A5050A-C3A4-49BE-1496-9BF350760562}"/>
                  </a:ext>
                </a:extLst>
              </p:cNvPr>
              <p:cNvSpPr/>
              <p:nvPr/>
            </p:nvSpPr>
            <p:spPr>
              <a:xfrm>
                <a:off x="2037270" y="-8767"/>
                <a:ext cx="1974961" cy="2992996"/>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7D64F"/>
              </a:solidFill>
            </p:spPr>
          </p:sp>
        </p:grpSp>
        <p:sp>
          <p:nvSpPr>
            <p:cNvPr id="39" name="TextBox 25">
              <a:extLst>
                <a:ext uri="{FF2B5EF4-FFF2-40B4-BE49-F238E27FC236}">
                  <a16:creationId xmlns:a16="http://schemas.microsoft.com/office/drawing/2014/main" id="{5C2E0423-E4DE-00D2-0735-2DD8129B4122}"/>
                </a:ext>
              </a:extLst>
            </p:cNvPr>
            <p:cNvSpPr txBox="1"/>
            <p:nvPr/>
          </p:nvSpPr>
          <p:spPr>
            <a:xfrm>
              <a:off x="3123805" y="169136"/>
              <a:ext cx="1860470" cy="2228097"/>
            </a:xfrm>
            <a:prstGeom prst="rect">
              <a:avLst/>
            </a:prstGeom>
          </p:spPr>
          <p:txBody>
            <a:bodyPr wrap="square" lIns="0" tIns="0" rIns="0" bIns="0" rtlCol="0" anchor="t">
              <a:spAutoFit/>
            </a:bodyPr>
            <a:lstStyle/>
            <a:p>
              <a:r>
                <a:rPr lang="en-US" sz="1000" b="1" dirty="0">
                  <a:latin typeface="Roboto" panose="02000000000000000000" pitchFamily="2" charset="0"/>
                  <a:ea typeface="Roboto" panose="02000000000000000000" pitchFamily="2" charset="0"/>
                  <a:cs typeface="Roboto" panose="02000000000000000000" pitchFamily="2" charset="0"/>
                </a:rPr>
                <a:t>OSI Food Solutions Poland </a:t>
              </a:r>
              <a:r>
                <a:rPr lang="en-US" sz="1000" dirty="0">
                  <a:latin typeface="Roboto" panose="02000000000000000000" pitchFamily="2" charset="0"/>
                  <a:ea typeface="Roboto" panose="02000000000000000000" pitchFamily="2" charset="0"/>
                  <a:cs typeface="Roboto" panose="02000000000000000000" pitchFamily="2" charset="0"/>
                </a:rPr>
                <a:t>- construction of a poultry meat production </a:t>
              </a:r>
              <a:r>
                <a:rPr lang="en-US" sz="1000" dirty="0">
                  <a:latin typeface="Roboto"/>
                </a:rPr>
                <a:t>facility</a:t>
              </a:r>
              <a:r>
                <a:rPr lang="pl-PL" sz="1000" dirty="0">
                  <a:latin typeface="Roboto" panose="02000000000000000000" pitchFamily="2" charset="0"/>
                  <a:ea typeface="Roboto" panose="02000000000000000000" pitchFamily="2" charset="0"/>
                  <a:cs typeface="Roboto" panose="02000000000000000000" pitchFamily="2" charset="0"/>
                </a:rPr>
                <a:t>.</a:t>
              </a:r>
            </a:p>
            <a:p>
              <a:r>
                <a:rPr lang="en-US" sz="1000" b="1" dirty="0">
                  <a:latin typeface="Roboto" panose="02000000000000000000" pitchFamily="2" charset="0"/>
                  <a:ea typeface="Roboto" panose="02000000000000000000" pitchFamily="2" charset="0"/>
                  <a:cs typeface="Roboto" panose="02000000000000000000" pitchFamily="2" charset="0"/>
                </a:rPr>
                <a:t>Investment value</a:t>
              </a:r>
              <a:r>
                <a:rPr lang="en-US" sz="1000" dirty="0">
                  <a:latin typeface="Roboto" panose="02000000000000000000" pitchFamily="2" charset="0"/>
                  <a:ea typeface="Roboto" panose="02000000000000000000" pitchFamily="2" charset="0"/>
                  <a:cs typeface="Roboto" panose="02000000000000000000" pitchFamily="2" charset="0"/>
                </a:rPr>
                <a:t>: 294 435 000 PLN.</a:t>
              </a:r>
              <a:endParaRPr lang="pl-PL" sz="1000" dirty="0">
                <a:latin typeface="Roboto" panose="02000000000000000000" pitchFamily="2" charset="0"/>
                <a:ea typeface="Roboto" panose="02000000000000000000" pitchFamily="2" charset="0"/>
                <a:cs typeface="Roboto" panose="02000000000000000000" pitchFamily="2" charset="0"/>
              </a:endParaRPr>
            </a:p>
            <a:p>
              <a:r>
                <a:rPr lang="en-US" sz="1000" b="1" dirty="0">
                  <a:latin typeface="Roboto" panose="02000000000000000000" pitchFamily="2" charset="0"/>
                  <a:ea typeface="Roboto" panose="02000000000000000000" pitchFamily="2" charset="0"/>
                  <a:cs typeface="Roboto" panose="02000000000000000000" pitchFamily="2" charset="0"/>
                </a:rPr>
                <a:t>Type of investment</a:t>
              </a:r>
              <a:r>
                <a:rPr lang="en-US" sz="1000" dirty="0">
                  <a:latin typeface="Roboto" panose="02000000000000000000" pitchFamily="2" charset="0"/>
                  <a:ea typeface="Roboto" panose="02000000000000000000" pitchFamily="2" charset="0"/>
                  <a:cs typeface="Roboto" panose="02000000000000000000" pitchFamily="2" charset="0"/>
                </a:rPr>
                <a:t>: a production and warehouse building will be built along with the necessary external and internal infrastructure and a dedicated machinery park.</a:t>
              </a:r>
              <a:endParaRPr lang="en-US" sz="1000" u="none" strike="noStrike" dirty="0">
                <a:solidFill>
                  <a:srgbClr val="193779"/>
                </a:solidFill>
                <a:latin typeface="Roboto" panose="02000000000000000000" pitchFamily="2" charset="0"/>
                <a:ea typeface="Roboto" panose="02000000000000000000" pitchFamily="2" charset="0"/>
                <a:cs typeface="Roboto" panose="02000000000000000000" pitchFamily="2" charset="0"/>
              </a:endParaRPr>
            </a:p>
          </p:txBody>
        </p:sp>
      </p:grpSp>
      <p:sp>
        <p:nvSpPr>
          <p:cNvPr id="41" name="Freeform 20">
            <a:extLst>
              <a:ext uri="{FF2B5EF4-FFF2-40B4-BE49-F238E27FC236}">
                <a16:creationId xmlns:a16="http://schemas.microsoft.com/office/drawing/2014/main" id="{5376BE27-A624-B447-0B61-30603149FA8C}"/>
              </a:ext>
            </a:extLst>
          </p:cNvPr>
          <p:cNvSpPr/>
          <p:nvPr/>
        </p:nvSpPr>
        <p:spPr>
          <a:xfrm>
            <a:off x="5415081" y="2625890"/>
            <a:ext cx="1793161" cy="369871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0D9EA2"/>
          </a:solidFill>
        </p:spPr>
      </p:sp>
      <p:sp>
        <p:nvSpPr>
          <p:cNvPr id="42" name="Freeform 18">
            <a:extLst>
              <a:ext uri="{FF2B5EF4-FFF2-40B4-BE49-F238E27FC236}">
                <a16:creationId xmlns:a16="http://schemas.microsoft.com/office/drawing/2014/main" id="{2870D74E-BA44-2A69-E62C-43EBD6B48FE7}"/>
              </a:ext>
            </a:extLst>
          </p:cNvPr>
          <p:cNvSpPr/>
          <p:nvPr/>
        </p:nvSpPr>
        <p:spPr>
          <a:xfrm rot="-8100000">
            <a:off x="5307765" y="2746340"/>
            <a:ext cx="262074" cy="257584"/>
          </a:xfrm>
          <a:custGeom>
            <a:avLst/>
            <a:gdLst/>
            <a:ahLst/>
            <a:cxnLst/>
            <a:rect l="l" t="t" r="r" b="b"/>
            <a:pathLst>
              <a:path w="262074" h="262074">
                <a:moveTo>
                  <a:pt x="0" y="0"/>
                </a:moveTo>
                <a:lnTo>
                  <a:pt x="262074" y="0"/>
                </a:lnTo>
                <a:lnTo>
                  <a:pt x="262074" y="262074"/>
                </a:lnTo>
                <a:lnTo>
                  <a:pt x="0" y="2620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0" name="pole tekstowe 49">
            <a:extLst>
              <a:ext uri="{FF2B5EF4-FFF2-40B4-BE49-F238E27FC236}">
                <a16:creationId xmlns:a16="http://schemas.microsoft.com/office/drawing/2014/main" id="{A4922879-C3F5-CCFC-4E07-37FAADF78DD9}"/>
              </a:ext>
            </a:extLst>
          </p:cNvPr>
          <p:cNvSpPr txBox="1"/>
          <p:nvPr/>
        </p:nvSpPr>
        <p:spPr>
          <a:xfrm>
            <a:off x="5620012" y="2749140"/>
            <a:ext cx="1466588" cy="2708434"/>
          </a:xfrm>
          <a:prstGeom prst="rect">
            <a:avLst/>
          </a:prstGeom>
          <a:noFill/>
        </p:spPr>
        <p:txBody>
          <a:bodyPr wrap="square">
            <a:spAutoFit/>
          </a:bodyPr>
          <a:lstStyle/>
          <a:p>
            <a:r>
              <a:rPr lang="en-US" sz="1000" b="1" dirty="0">
                <a:latin typeface="Roboto" panose="02000000000000000000" pitchFamily="2" charset="0"/>
                <a:ea typeface="Roboto" panose="02000000000000000000" pitchFamily="2" charset="0"/>
                <a:cs typeface="Roboto" panose="02000000000000000000" pitchFamily="2" charset="0"/>
              </a:rPr>
              <a:t>Egger </a:t>
            </a:r>
            <a:r>
              <a:rPr lang="en-US" sz="1000" b="1" dirty="0" err="1">
                <a:latin typeface="Roboto" panose="02000000000000000000" pitchFamily="2" charset="0"/>
                <a:ea typeface="Roboto" panose="02000000000000000000" pitchFamily="2" charset="0"/>
                <a:cs typeface="Roboto" panose="02000000000000000000" pitchFamily="2" charset="0"/>
              </a:rPr>
              <a:t>Biskupiec</a:t>
            </a:r>
            <a:r>
              <a:rPr lang="en-US" sz="1000" b="1" dirty="0">
                <a:latin typeface="Roboto" panose="02000000000000000000" pitchFamily="2" charset="0"/>
                <a:ea typeface="Roboto" panose="02000000000000000000" pitchFamily="2" charset="0"/>
                <a:cs typeface="Roboto" panose="02000000000000000000" pitchFamily="2" charset="0"/>
              </a:rPr>
              <a:t> </a:t>
            </a:r>
            <a:r>
              <a:rPr lang="pl-PL" sz="1000" b="1" dirty="0">
                <a:latin typeface="Roboto" panose="02000000000000000000" pitchFamily="2" charset="0"/>
                <a:ea typeface="Roboto" panose="02000000000000000000" pitchFamily="2" charset="0"/>
                <a:cs typeface="Roboto" panose="02000000000000000000" pitchFamily="2" charset="0"/>
              </a:rPr>
              <a:t>LTD</a:t>
            </a:r>
            <a:r>
              <a:rPr lang="en-US" sz="1000" b="1" dirty="0">
                <a:latin typeface="Roboto" panose="02000000000000000000" pitchFamily="2" charset="0"/>
                <a:ea typeface="Roboto" panose="02000000000000000000" pitchFamily="2" charset="0"/>
                <a:cs typeface="Roboto" panose="02000000000000000000" pitchFamily="2" charset="0"/>
              </a:rPr>
              <a:t> </a:t>
            </a:r>
            <a:r>
              <a:rPr lang="en-US" sz="1000" dirty="0">
                <a:latin typeface="Roboto" panose="02000000000000000000" pitchFamily="2" charset="0"/>
                <a:ea typeface="Roboto" panose="02000000000000000000" pitchFamily="2" charset="0"/>
                <a:cs typeface="Roboto" panose="02000000000000000000" pitchFamily="2" charset="0"/>
              </a:rPr>
              <a:t>- construction of a woodworking </a:t>
            </a:r>
            <a:r>
              <a:rPr lang="en-US" sz="1000" dirty="0">
                <a:latin typeface="Roboto"/>
              </a:rPr>
              <a:t>facility</a:t>
            </a:r>
            <a:r>
              <a:rPr lang="pl-PL" sz="1000" dirty="0">
                <a:latin typeface="Roboto" panose="02000000000000000000" pitchFamily="2" charset="0"/>
                <a:ea typeface="Roboto" panose="02000000000000000000" pitchFamily="2" charset="0"/>
                <a:cs typeface="Roboto" panose="02000000000000000000" pitchFamily="2" charset="0"/>
              </a:rPr>
              <a:t>.</a:t>
            </a:r>
          </a:p>
          <a:p>
            <a:r>
              <a:rPr lang="en-US" sz="1000" b="1" dirty="0">
                <a:latin typeface="Roboto" panose="02000000000000000000" pitchFamily="2" charset="0"/>
                <a:ea typeface="Roboto" panose="02000000000000000000" pitchFamily="2" charset="0"/>
                <a:cs typeface="Roboto" panose="02000000000000000000" pitchFamily="2" charset="0"/>
              </a:rPr>
              <a:t>Investment value</a:t>
            </a:r>
            <a:r>
              <a:rPr lang="en-US" sz="1000" dirty="0">
                <a:latin typeface="Roboto" panose="02000000000000000000" pitchFamily="2" charset="0"/>
                <a:ea typeface="Roboto" panose="02000000000000000000" pitchFamily="2" charset="0"/>
                <a:cs typeface="Roboto" panose="02000000000000000000" pitchFamily="2" charset="0"/>
              </a:rPr>
              <a:t>: 917 210 000 PLN.</a:t>
            </a:r>
            <a:endParaRPr lang="pl-PL" sz="1000" dirty="0">
              <a:latin typeface="Roboto" panose="02000000000000000000" pitchFamily="2" charset="0"/>
              <a:ea typeface="Roboto" panose="02000000000000000000" pitchFamily="2" charset="0"/>
              <a:cs typeface="Roboto" panose="02000000000000000000" pitchFamily="2" charset="0"/>
            </a:endParaRPr>
          </a:p>
          <a:p>
            <a:r>
              <a:rPr lang="en-US" sz="1000" b="1" dirty="0">
                <a:latin typeface="Roboto" panose="02000000000000000000" pitchFamily="2" charset="0"/>
                <a:ea typeface="Roboto" panose="02000000000000000000" pitchFamily="2" charset="0"/>
                <a:cs typeface="Roboto" panose="02000000000000000000" pitchFamily="2" charset="0"/>
              </a:rPr>
              <a:t>Type of investment</a:t>
            </a:r>
            <a:r>
              <a:rPr lang="en-US" sz="1000" dirty="0">
                <a:latin typeface="Roboto" panose="02000000000000000000" pitchFamily="2" charset="0"/>
                <a:ea typeface="Roboto" panose="02000000000000000000" pitchFamily="2" charset="0"/>
                <a:cs typeface="Roboto" panose="02000000000000000000" pitchFamily="2" charset="0"/>
              </a:rPr>
              <a:t>: construction from scratch of a large wood processing </a:t>
            </a:r>
            <a:r>
              <a:rPr lang="en-US" sz="1000" dirty="0">
                <a:latin typeface="Roboto"/>
              </a:rPr>
              <a:t>facility</a:t>
            </a:r>
            <a:r>
              <a:rPr lang="en-US" sz="1000" dirty="0">
                <a:latin typeface="Roboto" panose="02000000000000000000" pitchFamily="2" charset="0"/>
                <a:ea typeface="Roboto" panose="02000000000000000000" pitchFamily="2" charset="0"/>
                <a:cs typeface="Roboto" panose="02000000000000000000" pitchFamily="2" charset="0"/>
              </a:rPr>
              <a:t>, which, in addition to chipboard and melamine boards for the furniture industry, will also produce floor panels and various types of furniture.</a:t>
            </a:r>
          </a:p>
        </p:txBody>
      </p:sp>
      <p:grpSp>
        <p:nvGrpSpPr>
          <p:cNvPr id="2" name="Group 27">
            <a:extLst>
              <a:ext uri="{FF2B5EF4-FFF2-40B4-BE49-F238E27FC236}">
                <a16:creationId xmlns:a16="http://schemas.microsoft.com/office/drawing/2014/main" id="{90B55E23-42DB-B56B-DF79-4E85B137A41B}"/>
              </a:ext>
            </a:extLst>
          </p:cNvPr>
          <p:cNvGrpSpPr/>
          <p:nvPr/>
        </p:nvGrpSpPr>
        <p:grpSpPr>
          <a:xfrm>
            <a:off x="7364352" y="2625468"/>
            <a:ext cx="1976804" cy="3699132"/>
            <a:chOff x="70620" y="-1"/>
            <a:chExt cx="2550198" cy="4703978"/>
          </a:xfrm>
        </p:grpSpPr>
        <p:sp>
          <p:nvSpPr>
            <p:cNvPr id="3" name="Freeform 28">
              <a:extLst>
                <a:ext uri="{FF2B5EF4-FFF2-40B4-BE49-F238E27FC236}">
                  <a16:creationId xmlns:a16="http://schemas.microsoft.com/office/drawing/2014/main" id="{DB2E080A-A556-60A5-AB45-0BA3251CF91D}"/>
                </a:ext>
              </a:extLst>
            </p:cNvPr>
            <p:cNvSpPr/>
            <p:nvPr/>
          </p:nvSpPr>
          <p:spPr>
            <a:xfrm rot="13500000">
              <a:off x="70620" y="154453"/>
              <a:ext cx="349432" cy="349432"/>
            </a:xfrm>
            <a:custGeom>
              <a:avLst/>
              <a:gdLst/>
              <a:ahLst/>
              <a:cxnLst/>
              <a:rect l="l" t="t" r="r" b="b"/>
              <a:pathLst>
                <a:path w="349432" h="349432">
                  <a:moveTo>
                    <a:pt x="0" y="0"/>
                  </a:moveTo>
                  <a:lnTo>
                    <a:pt x="349432" y="0"/>
                  </a:lnTo>
                  <a:lnTo>
                    <a:pt x="349432" y="349432"/>
                  </a:lnTo>
                  <a:lnTo>
                    <a:pt x="0" y="3494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29">
              <a:extLst>
                <a:ext uri="{FF2B5EF4-FFF2-40B4-BE49-F238E27FC236}">
                  <a16:creationId xmlns:a16="http://schemas.microsoft.com/office/drawing/2014/main" id="{1FA5C528-6775-FD19-CE6B-A550874FA0C9}"/>
                </a:ext>
              </a:extLst>
            </p:cNvPr>
            <p:cNvGrpSpPr/>
            <p:nvPr/>
          </p:nvGrpSpPr>
          <p:grpSpPr>
            <a:xfrm>
              <a:off x="229937" y="-1"/>
              <a:ext cx="2390881" cy="4703978"/>
              <a:chOff x="0" y="-1"/>
              <a:chExt cx="1913890" cy="3765514"/>
            </a:xfrm>
          </p:grpSpPr>
          <p:sp>
            <p:nvSpPr>
              <p:cNvPr id="15" name="Freeform 30">
                <a:extLst>
                  <a:ext uri="{FF2B5EF4-FFF2-40B4-BE49-F238E27FC236}">
                    <a16:creationId xmlns:a16="http://schemas.microsoft.com/office/drawing/2014/main" id="{21AA6B2D-7E29-01B7-E673-C3F8DB6695F0}"/>
                  </a:ext>
                </a:extLst>
              </p:cNvPr>
              <p:cNvSpPr/>
              <p:nvPr/>
            </p:nvSpPr>
            <p:spPr>
              <a:xfrm>
                <a:off x="0" y="-1"/>
                <a:ext cx="1913890" cy="3765514"/>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374E93"/>
              </a:solidFill>
            </p:spPr>
          </p:sp>
        </p:grpSp>
        <p:sp>
          <p:nvSpPr>
            <p:cNvPr id="14" name="TextBox 31">
              <a:extLst>
                <a:ext uri="{FF2B5EF4-FFF2-40B4-BE49-F238E27FC236}">
                  <a16:creationId xmlns:a16="http://schemas.microsoft.com/office/drawing/2014/main" id="{9E52224B-2EB4-3A14-23BF-3BA882C65908}"/>
                </a:ext>
              </a:extLst>
            </p:cNvPr>
            <p:cNvSpPr txBox="1"/>
            <p:nvPr/>
          </p:nvSpPr>
          <p:spPr>
            <a:xfrm>
              <a:off x="578880" y="192690"/>
              <a:ext cx="1862712" cy="3913822"/>
            </a:xfrm>
            <a:prstGeom prst="rect">
              <a:avLst/>
            </a:prstGeom>
          </p:spPr>
          <p:txBody>
            <a:bodyPr lIns="0" tIns="0" rIns="0" bIns="0" rtlCol="0" anchor="t">
              <a:spAutoFit/>
            </a:bodyPr>
            <a:lstStyle/>
            <a:p>
              <a:r>
                <a:rPr lang="pl-PL" sz="1000" b="1" dirty="0">
                  <a:latin typeface="Roboto" panose="02000000000000000000" pitchFamily="2" charset="0"/>
                  <a:ea typeface="Roboto" panose="02000000000000000000" pitchFamily="2" charset="0"/>
                  <a:cs typeface="Roboto" panose="02000000000000000000" pitchFamily="2" charset="0"/>
                </a:rPr>
                <a:t>M.I. CROW LTD </a:t>
              </a:r>
              <a:r>
                <a:rPr lang="pl-PL" sz="1000" dirty="0">
                  <a:latin typeface="Roboto" panose="02000000000000000000" pitchFamily="2" charset="0"/>
                  <a:ea typeface="Roboto" panose="02000000000000000000" pitchFamily="2" charset="0"/>
                  <a:cs typeface="Roboto" panose="02000000000000000000" pitchFamily="2" charset="0"/>
                </a:rPr>
                <a:t>- </a:t>
              </a:r>
              <a:r>
                <a:rPr lang="pl-PL" sz="1000" dirty="0" err="1">
                  <a:latin typeface="Roboto" panose="02000000000000000000" pitchFamily="2" charset="0"/>
                  <a:ea typeface="Roboto" panose="02000000000000000000" pitchFamily="2" charset="0"/>
                  <a:cs typeface="Roboto" panose="02000000000000000000" pitchFamily="2" charset="0"/>
                </a:rPr>
                <a:t>expansion</a:t>
              </a:r>
              <a:r>
                <a:rPr lang="pl-PL" sz="1000" dirty="0">
                  <a:latin typeface="Roboto" panose="02000000000000000000" pitchFamily="2" charset="0"/>
                  <a:ea typeface="Roboto" panose="02000000000000000000" pitchFamily="2" charset="0"/>
                  <a:cs typeface="Roboto" panose="02000000000000000000" pitchFamily="2" charset="0"/>
                </a:rPr>
                <a:t> of the </a:t>
              </a:r>
              <a:r>
                <a:rPr lang="pl-PL" sz="1000" dirty="0" err="1">
                  <a:latin typeface="Roboto" panose="02000000000000000000" pitchFamily="2" charset="0"/>
                  <a:ea typeface="Roboto" panose="02000000000000000000" pitchFamily="2" charset="0"/>
                  <a:cs typeface="Roboto" panose="02000000000000000000" pitchFamily="2" charset="0"/>
                </a:rPr>
                <a:t>existing</a:t>
              </a:r>
              <a:r>
                <a:rPr lang="pl-PL" sz="1000" dirty="0">
                  <a:latin typeface="Roboto" panose="02000000000000000000" pitchFamily="2" charset="0"/>
                  <a:ea typeface="Roboto" panose="02000000000000000000" pitchFamily="2" charset="0"/>
                  <a:cs typeface="Roboto" panose="02000000000000000000" pitchFamily="2" charset="0"/>
                </a:rPr>
                <a:t> </a:t>
              </a:r>
              <a:r>
                <a:rPr lang="pl-PL" sz="1000" dirty="0" err="1">
                  <a:latin typeface="Roboto" panose="02000000000000000000" pitchFamily="2" charset="0"/>
                  <a:ea typeface="Roboto" panose="02000000000000000000" pitchFamily="2" charset="0"/>
                  <a:cs typeface="Roboto" panose="02000000000000000000" pitchFamily="2" charset="0"/>
                </a:rPr>
                <a:t>production</a:t>
              </a:r>
              <a:r>
                <a:rPr lang="pl-PL" sz="1000" dirty="0">
                  <a:latin typeface="Roboto" panose="02000000000000000000" pitchFamily="2" charset="0"/>
                  <a:ea typeface="Roboto" panose="02000000000000000000" pitchFamily="2" charset="0"/>
                  <a:cs typeface="Roboto" panose="02000000000000000000" pitchFamily="2" charset="0"/>
                </a:rPr>
                <a:t> </a:t>
              </a:r>
              <a:r>
                <a:rPr lang="en-US" sz="1000" dirty="0">
                  <a:latin typeface="Roboto"/>
                </a:rPr>
                <a:t>facility</a:t>
              </a:r>
              <a:r>
                <a:rPr lang="pl-PL" sz="1000" dirty="0">
                  <a:latin typeface="Roboto" panose="02000000000000000000" pitchFamily="2" charset="0"/>
                  <a:ea typeface="Roboto" panose="02000000000000000000" pitchFamily="2" charset="0"/>
                  <a:cs typeface="Roboto" panose="02000000000000000000" pitchFamily="2" charset="0"/>
                </a:rPr>
                <a:t>.</a:t>
              </a:r>
            </a:p>
            <a:p>
              <a:r>
                <a:rPr lang="en-US" sz="1000" b="1" dirty="0">
                  <a:latin typeface="Roboto" panose="02000000000000000000" pitchFamily="2" charset="0"/>
                  <a:ea typeface="Roboto" panose="02000000000000000000" pitchFamily="2" charset="0"/>
                  <a:cs typeface="Roboto" panose="02000000000000000000" pitchFamily="2" charset="0"/>
                </a:rPr>
                <a:t>Investment value</a:t>
              </a:r>
              <a:r>
                <a:rPr lang="en-US" sz="1000" dirty="0">
                  <a:latin typeface="Roboto" panose="02000000000000000000" pitchFamily="2" charset="0"/>
                  <a:ea typeface="Roboto" panose="02000000000000000000" pitchFamily="2" charset="0"/>
                  <a:cs typeface="Roboto" panose="02000000000000000000" pitchFamily="2" charset="0"/>
                </a:rPr>
                <a:t>: 176 400 000 PLN.</a:t>
              </a:r>
              <a:endParaRPr lang="pl-PL" sz="1000" dirty="0">
                <a:latin typeface="Roboto" panose="02000000000000000000" pitchFamily="2" charset="0"/>
                <a:ea typeface="Roboto" panose="02000000000000000000" pitchFamily="2" charset="0"/>
                <a:cs typeface="Roboto" panose="02000000000000000000" pitchFamily="2" charset="0"/>
              </a:endParaRPr>
            </a:p>
            <a:p>
              <a:r>
                <a:rPr lang="en-US" sz="1000" b="1" dirty="0">
                  <a:latin typeface="Roboto" panose="02000000000000000000" pitchFamily="2" charset="0"/>
                  <a:ea typeface="Roboto" panose="02000000000000000000" pitchFamily="2" charset="0"/>
                  <a:cs typeface="Roboto" panose="02000000000000000000" pitchFamily="2" charset="0"/>
                </a:rPr>
                <a:t>Type of investment</a:t>
              </a:r>
              <a:r>
                <a:rPr lang="en-US" sz="1000" dirty="0">
                  <a:latin typeface="Roboto" panose="02000000000000000000" pitchFamily="2" charset="0"/>
                  <a:ea typeface="Roboto" panose="02000000000000000000" pitchFamily="2" charset="0"/>
                  <a:cs typeface="Roboto" panose="02000000000000000000" pitchFamily="2" charset="0"/>
                </a:rPr>
                <a:t>: purchase of production </a:t>
              </a:r>
              <a:r>
                <a:rPr lang="en-US" sz="1000" dirty="0" err="1">
                  <a:latin typeface="Roboto" panose="02000000000000000000" pitchFamily="2" charset="0"/>
                  <a:ea typeface="Roboto" panose="02000000000000000000" pitchFamily="2" charset="0"/>
                  <a:cs typeface="Roboto" panose="02000000000000000000" pitchFamily="2" charset="0"/>
                </a:rPr>
                <a:t>facilit</a:t>
              </a:r>
              <a:r>
                <a:rPr lang="pl-PL" sz="1000" dirty="0">
                  <a:latin typeface="Roboto" panose="02000000000000000000" pitchFamily="2" charset="0"/>
                  <a:ea typeface="Roboto" panose="02000000000000000000" pitchFamily="2" charset="0"/>
                  <a:cs typeface="Roboto" panose="02000000000000000000" pitchFamily="2" charset="0"/>
                </a:rPr>
                <a:t>y</a:t>
              </a:r>
              <a:r>
                <a:rPr lang="en-US" sz="1000" dirty="0">
                  <a:latin typeface="Roboto" panose="02000000000000000000" pitchFamily="2" charset="0"/>
                  <a:ea typeface="Roboto" panose="02000000000000000000" pitchFamily="2" charset="0"/>
                  <a:cs typeface="Roboto" panose="02000000000000000000" pitchFamily="2" charset="0"/>
                </a:rPr>
                <a:t> including technological lines, machines and production equipment as well as modernization of the machinery park, introduction of new technologies, development of new production (drones) and further products according to market demand.</a:t>
              </a:r>
              <a:endParaRPr lang="en-US" sz="1000" u="none" strike="noStrike" dirty="0">
                <a:solidFill>
                  <a:srgbClr val="193779"/>
                </a:solidFill>
                <a:latin typeface="Roboto" panose="02000000000000000000" pitchFamily="2" charset="0"/>
                <a:ea typeface="Roboto" panose="02000000000000000000" pitchFamily="2" charset="0"/>
                <a:cs typeface="Roboto" panose="02000000000000000000" pitchFamily="2" charset="0"/>
              </a:endParaRPr>
            </a:p>
          </p:txBody>
        </p:sp>
      </p:grpSp>
      <p:pic>
        <p:nvPicPr>
          <p:cNvPr id="17" name="Obraz 16">
            <a:extLst>
              <a:ext uri="{FF2B5EF4-FFF2-40B4-BE49-F238E27FC236}">
                <a16:creationId xmlns:a16="http://schemas.microsoft.com/office/drawing/2014/main" id="{ED136EBA-8E07-9EBA-BF5F-38BB3564424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98102" y="2155505"/>
            <a:ext cx="1315863" cy="334140"/>
          </a:xfrm>
          <a:prstGeom prst="rect">
            <a:avLst/>
          </a:prstGeom>
        </p:spPr>
      </p:pic>
      <p:pic>
        <p:nvPicPr>
          <p:cNvPr id="18" name="Obraz 17">
            <a:extLst>
              <a:ext uri="{FF2B5EF4-FFF2-40B4-BE49-F238E27FC236}">
                <a16:creationId xmlns:a16="http://schemas.microsoft.com/office/drawing/2014/main" id="{5D19E9C8-05B1-7690-7556-D3B74234F1E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66404" y="1979276"/>
            <a:ext cx="835223" cy="556815"/>
          </a:xfrm>
          <a:prstGeom prst="rect">
            <a:avLst/>
          </a:prstGeom>
        </p:spPr>
      </p:pic>
      <p:pic>
        <p:nvPicPr>
          <p:cNvPr id="19" name="Obraz 18">
            <a:extLst>
              <a:ext uri="{FF2B5EF4-FFF2-40B4-BE49-F238E27FC236}">
                <a16:creationId xmlns:a16="http://schemas.microsoft.com/office/drawing/2014/main" id="{CF00D7CD-D08D-BD11-3E0C-97E883AFCD9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03525" y="2177690"/>
            <a:ext cx="1408111" cy="336910"/>
          </a:xfrm>
          <a:prstGeom prst="rect">
            <a:avLst/>
          </a:prstGeom>
        </p:spPr>
      </p:pic>
      <p:pic>
        <p:nvPicPr>
          <p:cNvPr id="21" name="Obraz 20">
            <a:extLst>
              <a:ext uri="{FF2B5EF4-FFF2-40B4-BE49-F238E27FC236}">
                <a16:creationId xmlns:a16="http://schemas.microsoft.com/office/drawing/2014/main" id="{F38E032F-3B2F-D6E8-97C3-FA62D15865C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90500" y="1969638"/>
            <a:ext cx="1101100" cy="620287"/>
          </a:xfrm>
          <a:prstGeom prst="rect">
            <a:avLst/>
          </a:prstGeom>
        </p:spPr>
      </p:pic>
    </p:spTree>
    <p:extLst>
      <p:ext uri="{BB962C8B-B14F-4D97-AF65-F5344CB8AC3E}">
        <p14:creationId xmlns:p14="http://schemas.microsoft.com/office/powerpoint/2010/main" val="1564264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37119-F09D-C3B3-030A-C734F8F2CC1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2432370-D8ED-4212-14FD-10C8A4C6A56A}"/>
              </a:ext>
            </a:extLst>
          </p:cNvPr>
          <p:cNvGrpSpPr/>
          <p:nvPr/>
        </p:nvGrpSpPr>
        <p:grpSpPr>
          <a:xfrm rot="-5400000">
            <a:off x="7547908" y="3997647"/>
            <a:ext cx="2810199" cy="386043"/>
            <a:chOff x="0" y="0"/>
            <a:chExt cx="1101027" cy="151251"/>
          </a:xfrm>
        </p:grpSpPr>
        <p:sp>
          <p:nvSpPr>
            <p:cNvPr id="3" name="Freeform 3">
              <a:extLst>
                <a:ext uri="{FF2B5EF4-FFF2-40B4-BE49-F238E27FC236}">
                  <a16:creationId xmlns:a16="http://schemas.microsoft.com/office/drawing/2014/main" id="{2281BAEE-0A8E-B191-1EA6-A52C58E84FCC}"/>
                </a:ext>
              </a:extLst>
            </p:cNvPr>
            <p:cNvSpPr/>
            <p:nvPr/>
          </p:nvSpPr>
          <p:spPr>
            <a:xfrm>
              <a:off x="0" y="0"/>
              <a:ext cx="1101027" cy="151251"/>
            </a:xfrm>
            <a:custGeom>
              <a:avLst/>
              <a:gdLst/>
              <a:ahLst/>
              <a:cxnLst/>
              <a:rect l="l" t="t" r="r" b="b"/>
              <a:pathLst>
                <a:path w="1101027" h="151251">
                  <a:moveTo>
                    <a:pt x="0" y="0"/>
                  </a:moveTo>
                  <a:lnTo>
                    <a:pt x="1101027" y="0"/>
                  </a:lnTo>
                  <a:lnTo>
                    <a:pt x="1101027" y="151251"/>
                  </a:lnTo>
                  <a:lnTo>
                    <a:pt x="0" y="151251"/>
                  </a:lnTo>
                  <a:close/>
                </a:path>
              </a:pathLst>
            </a:custGeom>
            <a:solidFill>
              <a:srgbClr val="C7D64F"/>
            </a:solidFill>
          </p:spPr>
        </p:sp>
        <p:sp>
          <p:nvSpPr>
            <p:cNvPr id="4" name="TextBox 4">
              <a:extLst>
                <a:ext uri="{FF2B5EF4-FFF2-40B4-BE49-F238E27FC236}">
                  <a16:creationId xmlns:a16="http://schemas.microsoft.com/office/drawing/2014/main" id="{2966895E-DEAD-5D6F-DCC3-7B58695E5BB1}"/>
                </a:ext>
              </a:extLst>
            </p:cNvPr>
            <p:cNvSpPr txBox="1"/>
            <p:nvPr/>
          </p:nvSpPr>
          <p:spPr>
            <a:xfrm>
              <a:off x="0" y="-28575"/>
              <a:ext cx="1101027" cy="179826"/>
            </a:xfrm>
            <a:prstGeom prst="rect">
              <a:avLst/>
            </a:prstGeom>
          </p:spPr>
          <p:txBody>
            <a:bodyPr lIns="48022" tIns="48022" rIns="48022" bIns="48022" rtlCol="0" anchor="ctr"/>
            <a:lstStyle/>
            <a:p>
              <a:pPr algn="ctr">
                <a:lnSpc>
                  <a:spcPts val="1852"/>
                </a:lnSpc>
              </a:pPr>
              <a:endParaRPr/>
            </a:p>
          </p:txBody>
        </p:sp>
      </p:grpSp>
      <p:grpSp>
        <p:nvGrpSpPr>
          <p:cNvPr id="5" name="Group 5">
            <a:extLst>
              <a:ext uri="{FF2B5EF4-FFF2-40B4-BE49-F238E27FC236}">
                <a16:creationId xmlns:a16="http://schemas.microsoft.com/office/drawing/2014/main" id="{52C893BF-4266-1535-7ECE-93A765DA6790}"/>
              </a:ext>
            </a:extLst>
          </p:cNvPr>
          <p:cNvGrpSpPr/>
          <p:nvPr/>
        </p:nvGrpSpPr>
        <p:grpSpPr>
          <a:xfrm>
            <a:off x="8953008" y="1300357"/>
            <a:ext cx="3575241" cy="6434327"/>
            <a:chOff x="0" y="0"/>
            <a:chExt cx="1400768" cy="2520948"/>
          </a:xfrm>
        </p:grpSpPr>
        <p:sp>
          <p:nvSpPr>
            <p:cNvPr id="6" name="Freeform 6">
              <a:extLst>
                <a:ext uri="{FF2B5EF4-FFF2-40B4-BE49-F238E27FC236}">
                  <a16:creationId xmlns:a16="http://schemas.microsoft.com/office/drawing/2014/main" id="{0C88B849-69DA-CA70-157D-404CE5D9AC8A}"/>
                </a:ext>
              </a:extLst>
            </p:cNvPr>
            <p:cNvSpPr/>
            <p:nvPr/>
          </p:nvSpPr>
          <p:spPr>
            <a:xfrm>
              <a:off x="0" y="0"/>
              <a:ext cx="1400768" cy="2520948"/>
            </a:xfrm>
            <a:custGeom>
              <a:avLst/>
              <a:gdLst/>
              <a:ahLst/>
              <a:cxnLst/>
              <a:rect l="l" t="t" r="r" b="b"/>
              <a:pathLst>
                <a:path w="1400768" h="2520948">
                  <a:moveTo>
                    <a:pt x="0" y="0"/>
                  </a:moveTo>
                  <a:lnTo>
                    <a:pt x="1400768" y="0"/>
                  </a:lnTo>
                  <a:lnTo>
                    <a:pt x="1400768" y="2520948"/>
                  </a:lnTo>
                  <a:lnTo>
                    <a:pt x="0" y="2520948"/>
                  </a:lnTo>
                  <a:close/>
                </a:path>
              </a:pathLst>
            </a:custGeom>
            <a:solidFill>
              <a:srgbClr val="0D9EA2"/>
            </a:solidFill>
          </p:spPr>
        </p:sp>
        <p:sp>
          <p:nvSpPr>
            <p:cNvPr id="7" name="TextBox 7">
              <a:extLst>
                <a:ext uri="{FF2B5EF4-FFF2-40B4-BE49-F238E27FC236}">
                  <a16:creationId xmlns:a16="http://schemas.microsoft.com/office/drawing/2014/main" id="{9268DDAC-3919-C392-E9B3-DB6FE9A79B90}"/>
                </a:ext>
              </a:extLst>
            </p:cNvPr>
            <p:cNvSpPr txBox="1"/>
            <p:nvPr/>
          </p:nvSpPr>
          <p:spPr>
            <a:xfrm>
              <a:off x="0" y="-28575"/>
              <a:ext cx="1400768" cy="2549523"/>
            </a:xfrm>
            <a:prstGeom prst="rect">
              <a:avLst/>
            </a:prstGeom>
          </p:spPr>
          <p:txBody>
            <a:bodyPr lIns="48022" tIns="48022" rIns="48022" bIns="48022" rtlCol="0" anchor="ctr"/>
            <a:lstStyle/>
            <a:p>
              <a:pPr algn="ctr">
                <a:lnSpc>
                  <a:spcPts val="1852"/>
                </a:lnSpc>
              </a:pPr>
              <a:endParaRPr/>
            </a:p>
          </p:txBody>
        </p:sp>
      </p:grpSp>
      <p:sp>
        <p:nvSpPr>
          <p:cNvPr id="12" name="AutoShape 12">
            <a:extLst>
              <a:ext uri="{FF2B5EF4-FFF2-40B4-BE49-F238E27FC236}">
                <a16:creationId xmlns:a16="http://schemas.microsoft.com/office/drawing/2014/main" id="{D9C5DE44-7C3E-7ED0-18A7-B7376F6C381D}"/>
              </a:ext>
            </a:extLst>
          </p:cNvPr>
          <p:cNvSpPr/>
          <p:nvPr/>
        </p:nvSpPr>
        <p:spPr>
          <a:xfrm>
            <a:off x="894175" y="1967660"/>
            <a:ext cx="1479570" cy="0"/>
          </a:xfrm>
          <a:prstGeom prst="line">
            <a:avLst/>
          </a:prstGeom>
          <a:ln w="57150" cap="flat">
            <a:solidFill>
              <a:srgbClr val="C7D64F"/>
            </a:solidFill>
            <a:prstDash val="solid"/>
            <a:headEnd type="none" w="sm" len="sm"/>
            <a:tailEnd type="none" w="sm" len="sm"/>
          </a:ln>
        </p:spPr>
      </p:sp>
      <p:sp>
        <p:nvSpPr>
          <p:cNvPr id="13" name="Freeform 13">
            <a:extLst>
              <a:ext uri="{FF2B5EF4-FFF2-40B4-BE49-F238E27FC236}">
                <a16:creationId xmlns:a16="http://schemas.microsoft.com/office/drawing/2014/main" id="{B3D65DC5-B16E-BDD8-8417-41DB5AF17977}"/>
              </a:ext>
            </a:extLst>
          </p:cNvPr>
          <p:cNvSpPr/>
          <p:nvPr/>
        </p:nvSpPr>
        <p:spPr>
          <a:xfrm>
            <a:off x="367780" y="284994"/>
            <a:ext cx="3238076" cy="1009369"/>
          </a:xfrm>
          <a:custGeom>
            <a:avLst/>
            <a:gdLst/>
            <a:ahLst/>
            <a:cxnLst/>
            <a:rect l="l" t="t" r="r" b="b"/>
            <a:pathLst>
              <a:path w="3238076" h="1009369">
                <a:moveTo>
                  <a:pt x="0" y="0"/>
                </a:moveTo>
                <a:lnTo>
                  <a:pt x="3238077" y="0"/>
                </a:lnTo>
                <a:lnTo>
                  <a:pt x="3238077" y="1009369"/>
                </a:lnTo>
                <a:lnTo>
                  <a:pt x="0" y="1009369"/>
                </a:lnTo>
                <a:lnTo>
                  <a:pt x="0" y="0"/>
                </a:lnTo>
                <a:close/>
              </a:path>
            </a:pathLst>
          </a:custGeom>
          <a:blipFill>
            <a:blip r:embed="rId2"/>
            <a:stretch>
              <a:fillRect/>
            </a:stretch>
          </a:blipFill>
        </p:spPr>
      </p:sp>
      <p:sp>
        <p:nvSpPr>
          <p:cNvPr id="37" name="TextBox 16">
            <a:extLst>
              <a:ext uri="{FF2B5EF4-FFF2-40B4-BE49-F238E27FC236}">
                <a16:creationId xmlns:a16="http://schemas.microsoft.com/office/drawing/2014/main" id="{73B61556-C52A-EDAD-B204-127B7F69AFBD}"/>
              </a:ext>
            </a:extLst>
          </p:cNvPr>
          <p:cNvSpPr txBox="1"/>
          <p:nvPr/>
        </p:nvSpPr>
        <p:spPr>
          <a:xfrm>
            <a:off x="905657" y="1349961"/>
            <a:ext cx="4461543" cy="1088439"/>
          </a:xfrm>
          <a:prstGeom prst="rect">
            <a:avLst/>
          </a:prstGeom>
        </p:spPr>
        <p:txBody>
          <a:bodyPr lIns="0" tIns="0" rIns="0" bIns="0" rtlCol="0" anchor="t">
            <a:spAutoFit/>
          </a:bodyPr>
          <a:lstStyle/>
          <a:p>
            <a:pPr lvl="0" algn="just">
              <a:lnSpc>
                <a:spcPts val="4409"/>
              </a:lnSpc>
              <a:spcBef>
                <a:spcPct val="0"/>
              </a:spcBef>
            </a:pPr>
            <a:r>
              <a:rPr lang="pl-PL" sz="3150" dirty="0">
                <a:solidFill>
                  <a:srgbClr val="193779"/>
                </a:solidFill>
                <a:latin typeface="Roboto"/>
              </a:rPr>
              <a:t>I</a:t>
            </a:r>
            <a:r>
              <a:rPr lang="en-US" sz="3150" dirty="0" err="1">
                <a:solidFill>
                  <a:srgbClr val="193779"/>
                </a:solidFill>
                <a:latin typeface="Roboto"/>
              </a:rPr>
              <a:t>nvestment</a:t>
            </a:r>
            <a:r>
              <a:rPr lang="pl-PL" sz="3150" dirty="0">
                <a:solidFill>
                  <a:srgbClr val="193779"/>
                </a:solidFill>
                <a:latin typeface="Roboto"/>
              </a:rPr>
              <a:t> </a:t>
            </a:r>
            <a:r>
              <a:rPr lang="pl-PL" sz="3150" dirty="0" err="1">
                <a:solidFill>
                  <a:srgbClr val="193779"/>
                </a:solidFill>
                <a:latin typeface="Roboto"/>
              </a:rPr>
              <a:t>areas</a:t>
            </a:r>
            <a:endParaRPr lang="en-US" sz="3150" dirty="0">
              <a:solidFill>
                <a:srgbClr val="193779"/>
              </a:solidFill>
              <a:latin typeface="Roboto"/>
            </a:endParaRPr>
          </a:p>
          <a:p>
            <a:pPr marL="0" lvl="0" indent="0" algn="ctr">
              <a:lnSpc>
                <a:spcPts val="4409"/>
              </a:lnSpc>
              <a:spcBef>
                <a:spcPct val="0"/>
              </a:spcBef>
            </a:pPr>
            <a:endParaRPr lang="en-US" sz="2000" dirty="0">
              <a:solidFill>
                <a:srgbClr val="193779"/>
              </a:solidFill>
              <a:latin typeface="Roboto"/>
            </a:endParaRPr>
          </a:p>
        </p:txBody>
      </p:sp>
      <p:pic>
        <p:nvPicPr>
          <p:cNvPr id="9" name="Obraz 8">
            <a:extLst>
              <a:ext uri="{FF2B5EF4-FFF2-40B4-BE49-F238E27FC236}">
                <a16:creationId xmlns:a16="http://schemas.microsoft.com/office/drawing/2014/main" id="{86C44372-66BB-A082-1F1D-689C470A8E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509" y="3824345"/>
            <a:ext cx="3387531" cy="1915621"/>
          </a:xfrm>
          <a:prstGeom prst="rect">
            <a:avLst/>
          </a:prstGeom>
        </p:spPr>
      </p:pic>
      <p:pic>
        <p:nvPicPr>
          <p:cNvPr id="11" name="Obraz 10">
            <a:extLst>
              <a:ext uri="{FF2B5EF4-FFF2-40B4-BE49-F238E27FC236}">
                <a16:creationId xmlns:a16="http://schemas.microsoft.com/office/drawing/2014/main" id="{C472537E-9446-6A2D-E632-7F2958E7E6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8344" y="3812394"/>
            <a:ext cx="3408666" cy="1927572"/>
          </a:xfrm>
          <a:prstGeom prst="rect">
            <a:avLst/>
          </a:prstGeom>
        </p:spPr>
      </p:pic>
      <p:sp>
        <p:nvSpPr>
          <p:cNvPr id="15" name="pole tekstowe 14">
            <a:extLst>
              <a:ext uri="{FF2B5EF4-FFF2-40B4-BE49-F238E27FC236}">
                <a16:creationId xmlns:a16="http://schemas.microsoft.com/office/drawing/2014/main" id="{C896D05B-0106-A848-E56E-31174EBE9906}"/>
              </a:ext>
            </a:extLst>
          </p:cNvPr>
          <p:cNvSpPr txBox="1"/>
          <p:nvPr/>
        </p:nvSpPr>
        <p:spPr>
          <a:xfrm>
            <a:off x="4592259" y="2262449"/>
            <a:ext cx="3404751" cy="1141979"/>
          </a:xfrm>
          <a:prstGeom prst="rect">
            <a:avLst/>
          </a:prstGeom>
          <a:noFill/>
        </p:spPr>
        <p:txBody>
          <a:bodyPr wrap="square">
            <a:spAutoFit/>
          </a:bodyPr>
          <a:lstStyle/>
          <a:p>
            <a:pPr>
              <a:lnSpc>
                <a:spcPct val="115000"/>
              </a:lnSpc>
              <a:buNone/>
            </a:pPr>
            <a:r>
              <a:rPr lang="en-US" sz="1000" b="1" kern="100" noProof="0" dirty="0">
                <a:solidFill>
                  <a:srgbClr val="002060"/>
                </a:solidFill>
                <a:effectLst/>
                <a:latin typeface="Roboto" panose="02000000000000000000" pitchFamily="2" charset="0"/>
                <a:ea typeface="Roboto" panose="02000000000000000000" pitchFamily="2" charset="0"/>
                <a:cs typeface="Roboto" panose="02000000000000000000" pitchFamily="2" charset="0"/>
              </a:rPr>
              <a:t>Investment area in </a:t>
            </a:r>
            <a:r>
              <a:rPr lang="en-US" sz="1000" b="1" kern="100" noProof="0" dirty="0" err="1">
                <a:solidFill>
                  <a:srgbClr val="002060"/>
                </a:solidFill>
                <a:effectLst/>
                <a:latin typeface="Roboto" panose="02000000000000000000" pitchFamily="2" charset="0"/>
                <a:ea typeface="Roboto" panose="02000000000000000000" pitchFamily="2" charset="0"/>
                <a:cs typeface="Roboto" panose="02000000000000000000" pitchFamily="2" charset="0"/>
              </a:rPr>
              <a:t>Szymany</a:t>
            </a:r>
            <a:r>
              <a:rPr lang="en-US" sz="1000" kern="100" noProof="0" dirty="0">
                <a:solidFill>
                  <a:srgbClr val="002060"/>
                </a:solidFill>
                <a:effectLst/>
                <a:latin typeface="Roboto" panose="02000000000000000000" pitchFamily="2" charset="0"/>
                <a:ea typeface="Roboto" panose="02000000000000000000" pitchFamily="2" charset="0"/>
                <a:cs typeface="Roboto" panose="02000000000000000000" pitchFamily="2" charset="0"/>
              </a:rPr>
              <a:t>:</a:t>
            </a:r>
          </a:p>
          <a:p>
            <a:pPr marL="171450" indent="-171450">
              <a:lnSpc>
                <a:spcPct val="115000"/>
              </a:lnSpc>
              <a:buFont typeface="Arial" panose="020B0604020202020204" pitchFamily="34" charset="0"/>
              <a:buChar char="•"/>
            </a:pPr>
            <a:r>
              <a:rPr lang="en-US" sz="1000" kern="100" noProof="0" dirty="0">
                <a:solidFill>
                  <a:srgbClr val="002060"/>
                </a:solidFill>
                <a:effectLst/>
                <a:latin typeface="Roboto" panose="02000000000000000000" pitchFamily="2" charset="0"/>
                <a:ea typeface="Roboto" panose="02000000000000000000" pitchFamily="2" charset="0"/>
                <a:cs typeface="Roboto" panose="02000000000000000000" pitchFamily="2" charset="0"/>
              </a:rPr>
              <a:t>Location: </a:t>
            </a:r>
            <a:r>
              <a:rPr lang="en-US" sz="1000" kern="100" noProof="0" dirty="0" err="1">
                <a:solidFill>
                  <a:srgbClr val="002060"/>
                </a:solidFill>
                <a:effectLst/>
                <a:latin typeface="Roboto" panose="02000000000000000000" pitchFamily="2" charset="0"/>
                <a:ea typeface="Roboto" panose="02000000000000000000" pitchFamily="2" charset="0"/>
                <a:cs typeface="Roboto" panose="02000000000000000000" pitchFamily="2" charset="0"/>
              </a:rPr>
              <a:t>Szymany</a:t>
            </a:r>
            <a:r>
              <a:rPr lang="en-US" sz="1000" kern="100" noProof="0" dirty="0">
                <a:solidFill>
                  <a:srgbClr val="002060"/>
                </a:solidFill>
                <a:effectLst/>
                <a:latin typeface="Roboto" panose="02000000000000000000" pitchFamily="2" charset="0"/>
                <a:ea typeface="Roboto" panose="02000000000000000000" pitchFamily="2" charset="0"/>
                <a:cs typeface="Roboto" panose="02000000000000000000" pitchFamily="2" charset="0"/>
              </a:rPr>
              <a:t> district, </a:t>
            </a:r>
            <a:r>
              <a:rPr lang="en-US" sz="1000" kern="100" noProof="0" dirty="0" err="1">
                <a:solidFill>
                  <a:srgbClr val="002060"/>
                </a:solidFill>
                <a:effectLst/>
                <a:latin typeface="Roboto" panose="02000000000000000000" pitchFamily="2" charset="0"/>
                <a:ea typeface="Roboto" panose="02000000000000000000" pitchFamily="2" charset="0"/>
                <a:cs typeface="Roboto" panose="02000000000000000000" pitchFamily="2" charset="0"/>
              </a:rPr>
              <a:t>Szczytno</a:t>
            </a:r>
            <a:r>
              <a:rPr lang="en-US" sz="1000" kern="100" noProof="0" dirty="0">
                <a:solidFill>
                  <a:srgbClr val="002060"/>
                </a:solidFill>
                <a:effectLst/>
                <a:latin typeface="Roboto" panose="02000000000000000000" pitchFamily="2" charset="0"/>
                <a:ea typeface="Roboto" panose="02000000000000000000" pitchFamily="2" charset="0"/>
                <a:cs typeface="Roboto" panose="02000000000000000000" pitchFamily="2" charset="0"/>
              </a:rPr>
              <a:t> municipality, immediate vicinity of the airport and the railway line;</a:t>
            </a:r>
          </a:p>
          <a:p>
            <a:pPr marL="171450" indent="-171450">
              <a:lnSpc>
                <a:spcPct val="115000"/>
              </a:lnSpc>
              <a:buFont typeface="Arial" panose="020B0604020202020204" pitchFamily="34" charset="0"/>
              <a:buChar char="•"/>
            </a:pPr>
            <a:r>
              <a:rPr lang="en-US" sz="1000" kern="100" noProof="0" dirty="0">
                <a:solidFill>
                  <a:srgbClr val="002060"/>
                </a:solidFill>
                <a:effectLst/>
                <a:latin typeface="Roboto" panose="02000000000000000000" pitchFamily="2" charset="0"/>
                <a:ea typeface="Roboto" panose="02000000000000000000" pitchFamily="2" charset="0"/>
                <a:cs typeface="Roboto" panose="02000000000000000000" pitchFamily="2" charset="0"/>
              </a:rPr>
              <a:t>Size:  59,7389 hectares;</a:t>
            </a:r>
          </a:p>
          <a:p>
            <a:pPr marL="171450" indent="-171450">
              <a:lnSpc>
                <a:spcPct val="115000"/>
              </a:lnSpc>
              <a:buFont typeface="Arial" panose="020B0604020202020204" pitchFamily="34" charset="0"/>
              <a:buChar char="•"/>
            </a:pPr>
            <a:r>
              <a:rPr lang="en-US" sz="1000" kern="100" noProof="0" dirty="0" err="1">
                <a:solidFill>
                  <a:srgbClr val="002060"/>
                </a:solidFill>
                <a:effectLst/>
                <a:latin typeface="Roboto" panose="02000000000000000000" pitchFamily="2" charset="0"/>
                <a:ea typeface="Roboto" panose="02000000000000000000" pitchFamily="2" charset="0"/>
                <a:cs typeface="Roboto" panose="02000000000000000000" pitchFamily="2" charset="0"/>
              </a:rPr>
              <a:t>Infrastucture</a:t>
            </a:r>
            <a:r>
              <a:rPr lang="en-US" sz="1000" kern="100" noProof="0" dirty="0">
                <a:solidFill>
                  <a:srgbClr val="002060"/>
                </a:solidFill>
                <a:effectLst/>
                <a:latin typeface="Roboto" panose="02000000000000000000" pitchFamily="2" charset="0"/>
                <a:ea typeface="Roboto" panose="02000000000000000000" pitchFamily="2" charset="0"/>
                <a:cs typeface="Roboto" panose="02000000000000000000" pitchFamily="2" charset="0"/>
              </a:rPr>
              <a:t>: electricity, water, sewage system, road lighting</a:t>
            </a:r>
            <a:r>
              <a:rPr lang="pl-PL" sz="1000" kern="100" noProof="0" dirty="0">
                <a:solidFill>
                  <a:srgbClr val="002060"/>
                </a:solidFill>
                <a:effectLst/>
                <a:latin typeface="Roboto" panose="02000000000000000000" pitchFamily="2" charset="0"/>
                <a:ea typeface="Roboto" panose="02000000000000000000" pitchFamily="2" charset="0"/>
                <a:cs typeface="Roboto" panose="02000000000000000000" pitchFamily="2" charset="0"/>
              </a:rPr>
              <a:t>.</a:t>
            </a:r>
            <a:endParaRPr lang="en-US" sz="1000" kern="100" noProof="0" dirty="0">
              <a:solidFill>
                <a:srgbClr val="002060"/>
              </a:solidFill>
              <a:effectLst/>
              <a:latin typeface="Roboto" panose="02000000000000000000" pitchFamily="2" charset="0"/>
              <a:ea typeface="Roboto" panose="02000000000000000000" pitchFamily="2" charset="0"/>
              <a:cs typeface="Roboto" panose="02000000000000000000" pitchFamily="2" charset="0"/>
            </a:endParaRPr>
          </a:p>
        </p:txBody>
      </p:sp>
      <p:sp>
        <p:nvSpPr>
          <p:cNvPr id="17" name="pole tekstowe 16">
            <a:extLst>
              <a:ext uri="{FF2B5EF4-FFF2-40B4-BE49-F238E27FC236}">
                <a16:creationId xmlns:a16="http://schemas.microsoft.com/office/drawing/2014/main" id="{A8C2515C-3FE8-2FDF-41AB-AEE897E5DA1F}"/>
              </a:ext>
            </a:extLst>
          </p:cNvPr>
          <p:cNvSpPr txBox="1"/>
          <p:nvPr/>
        </p:nvSpPr>
        <p:spPr>
          <a:xfrm>
            <a:off x="4587582" y="6019800"/>
            <a:ext cx="3383701" cy="957698"/>
          </a:xfrm>
          <a:prstGeom prst="rect">
            <a:avLst/>
          </a:prstGeom>
          <a:noFill/>
        </p:spPr>
        <p:txBody>
          <a:bodyPr wrap="square">
            <a:spAutoFit/>
          </a:bodyPr>
          <a:lstStyle/>
          <a:p>
            <a:pPr>
              <a:lnSpc>
                <a:spcPct val="114000"/>
              </a:lnSpc>
            </a:pPr>
            <a:r>
              <a:rPr lang="en-US" sz="1000" noProof="0" dirty="0">
                <a:solidFill>
                  <a:srgbClr val="002060"/>
                </a:solidFill>
                <a:latin typeface="Roboto" panose="02000000000000000000" pitchFamily="2" charset="0"/>
                <a:ea typeface="Roboto" panose="02000000000000000000" pitchFamily="2" charset="0"/>
                <a:cs typeface="Roboto" panose="02000000000000000000" pitchFamily="2" charset="0"/>
              </a:rPr>
              <a:t>National road (no. 57): 1 km</a:t>
            </a:r>
          </a:p>
          <a:p>
            <a:pPr>
              <a:lnSpc>
                <a:spcPct val="114000"/>
              </a:lnSpc>
            </a:pPr>
            <a:r>
              <a:rPr lang="en-US" sz="1000" noProof="0" dirty="0">
                <a:solidFill>
                  <a:srgbClr val="002060"/>
                </a:solidFill>
                <a:latin typeface="Roboto" panose="02000000000000000000" pitchFamily="2" charset="0"/>
                <a:ea typeface="Roboto" panose="02000000000000000000" pitchFamily="2" charset="0"/>
                <a:cs typeface="Roboto" panose="02000000000000000000" pitchFamily="2" charset="0"/>
              </a:rPr>
              <a:t>Expressway S7: 81 km</a:t>
            </a:r>
          </a:p>
          <a:p>
            <a:pPr>
              <a:lnSpc>
                <a:spcPct val="114000"/>
              </a:lnSpc>
            </a:pPr>
            <a:r>
              <a:rPr lang="en-US" sz="1000" noProof="0" dirty="0">
                <a:solidFill>
                  <a:srgbClr val="002060"/>
                </a:solidFill>
                <a:latin typeface="Roboto" panose="02000000000000000000" pitchFamily="2" charset="0"/>
                <a:ea typeface="Roboto" panose="02000000000000000000" pitchFamily="2" charset="0"/>
                <a:cs typeface="Roboto" panose="02000000000000000000" pitchFamily="2" charset="0"/>
              </a:rPr>
              <a:t>Seaport in </a:t>
            </a:r>
            <a:r>
              <a:rPr lang="en-US" sz="1000" noProof="0" dirty="0" err="1">
                <a:solidFill>
                  <a:srgbClr val="002060"/>
                </a:solidFill>
                <a:latin typeface="Roboto" panose="02000000000000000000" pitchFamily="2" charset="0"/>
                <a:ea typeface="Roboto" panose="02000000000000000000" pitchFamily="2" charset="0"/>
                <a:cs typeface="Roboto" panose="02000000000000000000" pitchFamily="2" charset="0"/>
              </a:rPr>
              <a:t>Elbląg</a:t>
            </a:r>
            <a:r>
              <a:rPr lang="en-US" sz="1000" noProof="0" dirty="0">
                <a:solidFill>
                  <a:srgbClr val="002060"/>
                </a:solidFill>
                <a:latin typeface="Roboto" panose="02000000000000000000" pitchFamily="2" charset="0"/>
                <a:ea typeface="Roboto" panose="02000000000000000000" pitchFamily="2" charset="0"/>
                <a:cs typeface="Roboto" panose="02000000000000000000" pitchFamily="2" charset="0"/>
              </a:rPr>
              <a:t>: 170 km</a:t>
            </a:r>
          </a:p>
          <a:p>
            <a:pPr>
              <a:lnSpc>
                <a:spcPct val="114000"/>
              </a:lnSpc>
            </a:pPr>
            <a:r>
              <a:rPr lang="en-US" sz="1000" noProof="0" dirty="0">
                <a:solidFill>
                  <a:srgbClr val="002060"/>
                </a:solidFill>
                <a:latin typeface="Roboto" panose="02000000000000000000" pitchFamily="2" charset="0"/>
                <a:ea typeface="Roboto" panose="02000000000000000000" pitchFamily="2" charset="0"/>
                <a:cs typeface="Roboto" panose="02000000000000000000" pitchFamily="2" charset="0"/>
              </a:rPr>
              <a:t>Nearest airport: Olsztyn-Mazury – 100 m</a:t>
            </a:r>
          </a:p>
          <a:p>
            <a:pPr>
              <a:lnSpc>
                <a:spcPct val="114000"/>
              </a:lnSpc>
            </a:pPr>
            <a:r>
              <a:rPr lang="en-US" sz="1000" noProof="0" dirty="0">
                <a:solidFill>
                  <a:srgbClr val="002060"/>
                </a:solidFill>
                <a:latin typeface="Roboto" panose="02000000000000000000" pitchFamily="2" charset="0"/>
                <a:ea typeface="Roboto" panose="02000000000000000000" pitchFamily="2" charset="0"/>
                <a:cs typeface="Roboto" panose="02000000000000000000" pitchFamily="2" charset="0"/>
              </a:rPr>
              <a:t>Voivodship capital (Olsztyn): 59 km</a:t>
            </a:r>
          </a:p>
        </p:txBody>
      </p:sp>
      <p:sp>
        <p:nvSpPr>
          <p:cNvPr id="18" name="pole tekstowe 17">
            <a:extLst>
              <a:ext uri="{FF2B5EF4-FFF2-40B4-BE49-F238E27FC236}">
                <a16:creationId xmlns:a16="http://schemas.microsoft.com/office/drawing/2014/main" id="{CD1B6E59-A005-8168-D444-AB1DAF6ADA38}"/>
              </a:ext>
            </a:extLst>
          </p:cNvPr>
          <p:cNvSpPr txBox="1"/>
          <p:nvPr/>
        </p:nvSpPr>
        <p:spPr>
          <a:xfrm>
            <a:off x="498509" y="6008966"/>
            <a:ext cx="3383701" cy="957698"/>
          </a:xfrm>
          <a:prstGeom prst="rect">
            <a:avLst/>
          </a:prstGeom>
          <a:noFill/>
        </p:spPr>
        <p:txBody>
          <a:bodyPr wrap="square">
            <a:spAutoFit/>
          </a:bodyPr>
          <a:lstStyle/>
          <a:p>
            <a:pPr>
              <a:lnSpc>
                <a:spcPct val="114000"/>
              </a:lnSpc>
            </a:pPr>
            <a:r>
              <a:rPr lang="en-US" sz="1000" noProof="0" dirty="0">
                <a:solidFill>
                  <a:srgbClr val="002060"/>
                </a:solidFill>
                <a:latin typeface="Roboto" panose="02000000000000000000" pitchFamily="2" charset="0"/>
                <a:ea typeface="Roboto" panose="02000000000000000000" pitchFamily="2" charset="0"/>
                <a:cs typeface="Roboto" panose="02000000000000000000" pitchFamily="2" charset="0"/>
              </a:rPr>
              <a:t>Expressway S7: 100 m</a:t>
            </a:r>
          </a:p>
          <a:p>
            <a:pPr>
              <a:lnSpc>
                <a:spcPct val="114000"/>
              </a:lnSpc>
            </a:pPr>
            <a:r>
              <a:rPr lang="en-US" sz="1000" noProof="0" dirty="0">
                <a:solidFill>
                  <a:srgbClr val="002060"/>
                </a:solidFill>
                <a:latin typeface="Roboto" panose="02000000000000000000" pitchFamily="2" charset="0"/>
                <a:ea typeface="Roboto" panose="02000000000000000000" pitchFamily="2" charset="0"/>
                <a:cs typeface="Roboto" panose="02000000000000000000" pitchFamily="2" charset="0"/>
              </a:rPr>
              <a:t>Expressway S51: 35 km</a:t>
            </a:r>
          </a:p>
          <a:p>
            <a:pPr>
              <a:lnSpc>
                <a:spcPct val="114000"/>
              </a:lnSpc>
            </a:pPr>
            <a:r>
              <a:rPr lang="en-US" sz="1000" noProof="0" dirty="0">
                <a:solidFill>
                  <a:srgbClr val="002060"/>
                </a:solidFill>
                <a:latin typeface="Roboto" panose="02000000000000000000" pitchFamily="2" charset="0"/>
                <a:ea typeface="Roboto" panose="02000000000000000000" pitchFamily="2" charset="0"/>
                <a:cs typeface="Roboto" panose="02000000000000000000" pitchFamily="2" charset="0"/>
              </a:rPr>
              <a:t>Seaport in </a:t>
            </a:r>
            <a:r>
              <a:rPr lang="en-US" sz="1000" noProof="0" dirty="0" err="1">
                <a:solidFill>
                  <a:srgbClr val="002060"/>
                </a:solidFill>
                <a:latin typeface="Roboto" panose="02000000000000000000" pitchFamily="2" charset="0"/>
                <a:ea typeface="Roboto" panose="02000000000000000000" pitchFamily="2" charset="0"/>
                <a:cs typeface="Roboto" panose="02000000000000000000" pitchFamily="2" charset="0"/>
              </a:rPr>
              <a:t>Elbląg</a:t>
            </a:r>
            <a:r>
              <a:rPr lang="en-US" sz="1000" noProof="0" dirty="0">
                <a:solidFill>
                  <a:srgbClr val="002060"/>
                </a:solidFill>
                <a:latin typeface="Roboto" panose="02000000000000000000" pitchFamily="2" charset="0"/>
                <a:ea typeface="Roboto" panose="02000000000000000000" pitchFamily="2" charset="0"/>
                <a:cs typeface="Roboto" panose="02000000000000000000" pitchFamily="2" charset="0"/>
              </a:rPr>
              <a:t>: 130 km</a:t>
            </a:r>
          </a:p>
          <a:p>
            <a:pPr>
              <a:lnSpc>
                <a:spcPct val="114000"/>
              </a:lnSpc>
            </a:pPr>
            <a:r>
              <a:rPr lang="en-US" sz="1000" noProof="0" dirty="0">
                <a:solidFill>
                  <a:srgbClr val="002060"/>
                </a:solidFill>
                <a:latin typeface="Roboto" panose="02000000000000000000" pitchFamily="2" charset="0"/>
                <a:ea typeface="Roboto" panose="02000000000000000000" pitchFamily="2" charset="0"/>
                <a:cs typeface="Roboto" panose="02000000000000000000" pitchFamily="2" charset="0"/>
              </a:rPr>
              <a:t>Nearest airport: Olsztyn-Mazury – 54 km</a:t>
            </a:r>
          </a:p>
          <a:p>
            <a:pPr>
              <a:lnSpc>
                <a:spcPct val="114000"/>
              </a:lnSpc>
            </a:pPr>
            <a:r>
              <a:rPr lang="en-US" sz="1000" noProof="0" dirty="0">
                <a:solidFill>
                  <a:srgbClr val="002060"/>
                </a:solidFill>
                <a:latin typeface="Roboto" panose="02000000000000000000" pitchFamily="2" charset="0"/>
                <a:ea typeface="Roboto" panose="02000000000000000000" pitchFamily="2" charset="0"/>
                <a:cs typeface="Roboto" panose="02000000000000000000" pitchFamily="2" charset="0"/>
              </a:rPr>
              <a:t>Voivodship capital (Olsztyn): 62 km</a:t>
            </a:r>
          </a:p>
        </p:txBody>
      </p:sp>
      <p:sp>
        <p:nvSpPr>
          <p:cNvPr id="20" name="pole tekstowe 19">
            <a:extLst>
              <a:ext uri="{FF2B5EF4-FFF2-40B4-BE49-F238E27FC236}">
                <a16:creationId xmlns:a16="http://schemas.microsoft.com/office/drawing/2014/main" id="{1C06A700-F32B-7ACF-A23F-FBC9F6EB33E9}"/>
              </a:ext>
            </a:extLst>
          </p:cNvPr>
          <p:cNvSpPr txBox="1"/>
          <p:nvPr/>
        </p:nvSpPr>
        <p:spPr>
          <a:xfrm>
            <a:off x="498509" y="2337943"/>
            <a:ext cx="3542456" cy="957698"/>
          </a:xfrm>
          <a:prstGeom prst="rect">
            <a:avLst/>
          </a:prstGeom>
          <a:noFill/>
        </p:spPr>
        <p:txBody>
          <a:bodyPr wrap="square">
            <a:spAutoFit/>
          </a:bodyPr>
          <a:lstStyle/>
          <a:p>
            <a:pPr>
              <a:lnSpc>
                <a:spcPct val="114000"/>
              </a:lnSpc>
            </a:pPr>
            <a:r>
              <a:rPr lang="pl-PL" sz="1000" b="1" dirty="0" err="1">
                <a:solidFill>
                  <a:srgbClr val="002060"/>
                </a:solidFill>
                <a:latin typeface="Roboto" panose="02000000000000000000" pitchFamily="2" charset="0"/>
                <a:ea typeface="Roboto" panose="02000000000000000000" pitchFamily="2" charset="0"/>
                <a:cs typeface="Roboto" panose="02000000000000000000" pitchFamily="2" charset="0"/>
              </a:rPr>
              <a:t>Industrial</a:t>
            </a:r>
            <a:r>
              <a:rPr lang="pl-PL" sz="1000" b="1" dirty="0">
                <a:solidFill>
                  <a:srgbClr val="002060"/>
                </a:solidFill>
                <a:latin typeface="Roboto" panose="02000000000000000000" pitchFamily="2" charset="0"/>
                <a:ea typeface="Roboto" panose="02000000000000000000" pitchFamily="2" charset="0"/>
                <a:cs typeface="Roboto" panose="02000000000000000000" pitchFamily="2" charset="0"/>
              </a:rPr>
              <a:t> Park Nidzica</a:t>
            </a:r>
            <a:r>
              <a:rPr lang="pl-PL" sz="1000" dirty="0">
                <a:solidFill>
                  <a:srgbClr val="002060"/>
                </a:solidFill>
                <a:latin typeface="Roboto" panose="02000000000000000000" pitchFamily="2" charset="0"/>
                <a:ea typeface="Roboto" panose="02000000000000000000" pitchFamily="2" charset="0"/>
                <a:cs typeface="Roboto" panose="02000000000000000000" pitchFamily="2" charset="0"/>
              </a:rPr>
              <a:t>:</a:t>
            </a:r>
          </a:p>
          <a:p>
            <a:pPr marL="171450" indent="-171450">
              <a:lnSpc>
                <a:spcPct val="114000"/>
              </a:lnSpc>
              <a:buFont typeface="Arial" panose="020B0604020202020204" pitchFamily="34" charset="0"/>
              <a:buChar char="•"/>
            </a:pPr>
            <a:r>
              <a:rPr lang="pl-PL" sz="1000" dirty="0" err="1">
                <a:solidFill>
                  <a:srgbClr val="002060"/>
                </a:solidFill>
                <a:latin typeface="Roboto" panose="02000000000000000000" pitchFamily="2" charset="0"/>
                <a:ea typeface="Roboto" panose="02000000000000000000" pitchFamily="2" charset="0"/>
                <a:cs typeface="Roboto" panose="02000000000000000000" pitchFamily="2" charset="0"/>
              </a:rPr>
              <a:t>Location</a:t>
            </a:r>
            <a:r>
              <a:rPr lang="pl-PL" sz="1000" dirty="0">
                <a:solidFill>
                  <a:srgbClr val="002060"/>
                </a:solidFill>
                <a:latin typeface="Roboto" panose="02000000000000000000" pitchFamily="2" charset="0"/>
                <a:ea typeface="Roboto" panose="02000000000000000000" pitchFamily="2" charset="0"/>
                <a:cs typeface="Roboto" panose="02000000000000000000" pitchFamily="2" charset="0"/>
              </a:rPr>
              <a:t>: Kanigowo </a:t>
            </a:r>
            <a:r>
              <a:rPr lang="pl-PL" sz="1000" dirty="0" err="1">
                <a:solidFill>
                  <a:srgbClr val="002060"/>
                </a:solidFill>
                <a:latin typeface="Roboto" panose="02000000000000000000" pitchFamily="2" charset="0"/>
                <a:ea typeface="Roboto" panose="02000000000000000000" pitchFamily="2" charset="0"/>
                <a:cs typeface="Roboto" panose="02000000000000000000" pitchFamily="2" charset="0"/>
              </a:rPr>
              <a:t>district</a:t>
            </a:r>
            <a:r>
              <a:rPr lang="pl-PL" sz="1000" dirty="0">
                <a:solidFill>
                  <a:srgbClr val="002060"/>
                </a:solidFill>
                <a:latin typeface="Roboto" panose="02000000000000000000" pitchFamily="2" charset="0"/>
                <a:ea typeface="Roboto" panose="02000000000000000000" pitchFamily="2" charset="0"/>
                <a:cs typeface="Roboto" panose="02000000000000000000" pitchFamily="2" charset="0"/>
              </a:rPr>
              <a:t>, Nidzica </a:t>
            </a:r>
            <a:r>
              <a:rPr lang="pl-PL" sz="1000" dirty="0" err="1">
                <a:solidFill>
                  <a:srgbClr val="002060"/>
                </a:solidFill>
                <a:latin typeface="Roboto" panose="02000000000000000000" pitchFamily="2" charset="0"/>
                <a:ea typeface="Roboto" panose="02000000000000000000" pitchFamily="2" charset="0"/>
                <a:cs typeface="Roboto" panose="02000000000000000000" pitchFamily="2" charset="0"/>
              </a:rPr>
              <a:t>municipality</a:t>
            </a:r>
            <a:r>
              <a:rPr lang="pl-PL" sz="10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pl-PL" sz="1000" dirty="0" err="1">
                <a:solidFill>
                  <a:srgbClr val="002060"/>
                </a:solidFill>
                <a:latin typeface="Roboto" panose="02000000000000000000" pitchFamily="2" charset="0"/>
                <a:ea typeface="Roboto" panose="02000000000000000000" pitchFamily="2" charset="0"/>
                <a:cs typeface="Roboto" panose="02000000000000000000" pitchFamily="2" charset="0"/>
              </a:rPr>
              <a:t>directly</a:t>
            </a:r>
            <a:r>
              <a:rPr lang="pl-PL" sz="10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pl-PL" sz="1000" dirty="0" err="1">
                <a:solidFill>
                  <a:srgbClr val="002060"/>
                </a:solidFill>
                <a:latin typeface="Roboto" panose="02000000000000000000" pitchFamily="2" charset="0"/>
                <a:ea typeface="Roboto" panose="02000000000000000000" pitchFamily="2" charset="0"/>
                <a:cs typeface="Roboto" panose="02000000000000000000" pitchFamily="2" charset="0"/>
              </a:rPr>
              <a:t>adjacent</a:t>
            </a:r>
            <a:r>
              <a:rPr lang="pl-PL" sz="1000" dirty="0">
                <a:solidFill>
                  <a:srgbClr val="002060"/>
                </a:solidFill>
                <a:latin typeface="Roboto" panose="02000000000000000000" pitchFamily="2" charset="0"/>
                <a:ea typeface="Roboto" panose="02000000000000000000" pitchFamily="2" charset="0"/>
                <a:cs typeface="Roboto" panose="02000000000000000000" pitchFamily="2" charset="0"/>
              </a:rPr>
              <a:t> of S7 </a:t>
            </a:r>
            <a:r>
              <a:rPr lang="pl-PL" sz="1000" dirty="0" err="1">
                <a:solidFill>
                  <a:srgbClr val="002060"/>
                </a:solidFill>
                <a:latin typeface="Roboto" panose="02000000000000000000" pitchFamily="2" charset="0"/>
                <a:ea typeface="Roboto" panose="02000000000000000000" pitchFamily="2" charset="0"/>
                <a:cs typeface="Roboto" panose="02000000000000000000" pitchFamily="2" charset="0"/>
              </a:rPr>
              <a:t>expressway</a:t>
            </a:r>
            <a:r>
              <a:rPr lang="pl-PL" sz="1000" dirty="0">
                <a:solidFill>
                  <a:srgbClr val="002060"/>
                </a:solidFill>
                <a:latin typeface="Roboto" panose="02000000000000000000" pitchFamily="2" charset="0"/>
                <a:ea typeface="Roboto" panose="02000000000000000000" pitchFamily="2" charset="0"/>
                <a:cs typeface="Roboto" panose="02000000000000000000" pitchFamily="2" charset="0"/>
              </a:rPr>
              <a:t>;</a:t>
            </a:r>
          </a:p>
          <a:p>
            <a:pPr marL="171450" indent="-171450">
              <a:lnSpc>
                <a:spcPct val="114000"/>
              </a:lnSpc>
              <a:buFont typeface="Arial" panose="020B0604020202020204" pitchFamily="34" charset="0"/>
              <a:buChar char="•"/>
            </a:pPr>
            <a:r>
              <a:rPr lang="pl-PL" sz="1000" dirty="0" err="1">
                <a:solidFill>
                  <a:srgbClr val="002060"/>
                </a:solidFill>
                <a:latin typeface="Roboto" panose="02000000000000000000" pitchFamily="2" charset="0"/>
                <a:ea typeface="Roboto" panose="02000000000000000000" pitchFamily="2" charset="0"/>
                <a:cs typeface="Roboto" panose="02000000000000000000" pitchFamily="2" charset="0"/>
              </a:rPr>
              <a:t>Size</a:t>
            </a:r>
            <a:r>
              <a:rPr lang="pl-PL" sz="1000" dirty="0">
                <a:solidFill>
                  <a:srgbClr val="002060"/>
                </a:solidFill>
                <a:latin typeface="Roboto" panose="02000000000000000000" pitchFamily="2" charset="0"/>
                <a:ea typeface="Roboto" panose="02000000000000000000" pitchFamily="2" charset="0"/>
                <a:cs typeface="Roboto" panose="02000000000000000000" pitchFamily="2" charset="0"/>
              </a:rPr>
              <a:t>:  114 </a:t>
            </a:r>
            <a:r>
              <a:rPr lang="pl-PL" sz="1000" dirty="0" err="1">
                <a:solidFill>
                  <a:srgbClr val="002060"/>
                </a:solidFill>
                <a:latin typeface="Roboto" panose="02000000000000000000" pitchFamily="2" charset="0"/>
                <a:ea typeface="Roboto" panose="02000000000000000000" pitchFamily="2" charset="0"/>
                <a:cs typeface="Roboto" panose="02000000000000000000" pitchFamily="2" charset="0"/>
              </a:rPr>
              <a:t>hectares</a:t>
            </a:r>
            <a:r>
              <a:rPr lang="pl-PL" sz="1000" dirty="0">
                <a:solidFill>
                  <a:srgbClr val="002060"/>
                </a:solidFill>
                <a:latin typeface="Roboto" panose="02000000000000000000" pitchFamily="2" charset="0"/>
                <a:ea typeface="Roboto" panose="02000000000000000000" pitchFamily="2" charset="0"/>
                <a:cs typeface="Roboto" panose="02000000000000000000" pitchFamily="2" charset="0"/>
              </a:rPr>
              <a:t>;</a:t>
            </a:r>
          </a:p>
          <a:p>
            <a:pPr marL="171450" indent="-171450">
              <a:lnSpc>
                <a:spcPct val="114000"/>
              </a:lnSpc>
              <a:buFont typeface="Arial" panose="020B0604020202020204" pitchFamily="34" charset="0"/>
              <a:buChar char="•"/>
            </a:pPr>
            <a:r>
              <a:rPr lang="pl-PL" sz="1000" dirty="0" err="1">
                <a:solidFill>
                  <a:srgbClr val="002060"/>
                </a:solidFill>
                <a:latin typeface="Roboto" panose="02000000000000000000" pitchFamily="2" charset="0"/>
                <a:ea typeface="Roboto" panose="02000000000000000000" pitchFamily="2" charset="0"/>
                <a:cs typeface="Roboto" panose="02000000000000000000" pitchFamily="2" charset="0"/>
              </a:rPr>
              <a:t>Infrastucture</a:t>
            </a:r>
            <a:r>
              <a:rPr lang="pl-PL" sz="10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pl-PL" sz="1000" dirty="0" err="1">
                <a:solidFill>
                  <a:srgbClr val="002060"/>
                </a:solidFill>
                <a:latin typeface="Roboto" panose="02000000000000000000" pitchFamily="2" charset="0"/>
                <a:ea typeface="Roboto" panose="02000000000000000000" pitchFamily="2" charset="0"/>
                <a:cs typeface="Roboto" panose="02000000000000000000" pitchFamily="2" charset="0"/>
              </a:rPr>
              <a:t>electricity</a:t>
            </a:r>
            <a:r>
              <a:rPr lang="pl-PL" sz="10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pl-PL" sz="1000" dirty="0" err="1">
                <a:solidFill>
                  <a:srgbClr val="002060"/>
                </a:solidFill>
                <a:latin typeface="Roboto" panose="02000000000000000000" pitchFamily="2" charset="0"/>
                <a:ea typeface="Roboto" panose="02000000000000000000" pitchFamily="2" charset="0"/>
                <a:cs typeface="Roboto" panose="02000000000000000000" pitchFamily="2" charset="0"/>
              </a:rPr>
              <a:t>water</a:t>
            </a:r>
            <a:r>
              <a:rPr lang="pl-PL" sz="10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pl-PL" sz="1000" dirty="0" err="1">
                <a:solidFill>
                  <a:srgbClr val="002060"/>
                </a:solidFill>
                <a:latin typeface="Roboto" panose="02000000000000000000" pitchFamily="2" charset="0"/>
                <a:ea typeface="Roboto" panose="02000000000000000000" pitchFamily="2" charset="0"/>
                <a:cs typeface="Roboto" panose="02000000000000000000" pitchFamily="2" charset="0"/>
              </a:rPr>
              <a:t>gas</a:t>
            </a:r>
            <a:r>
              <a:rPr lang="pl-PL" sz="1000"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pl-PL" sz="1000" dirty="0" err="1">
                <a:solidFill>
                  <a:srgbClr val="002060"/>
                </a:solidFill>
                <a:latin typeface="Roboto" panose="02000000000000000000" pitchFamily="2" charset="0"/>
                <a:ea typeface="Roboto" panose="02000000000000000000" pitchFamily="2" charset="0"/>
                <a:cs typeface="Roboto" panose="02000000000000000000" pitchFamily="2" charset="0"/>
              </a:rPr>
              <a:t>sewage</a:t>
            </a:r>
            <a:r>
              <a:rPr lang="pl-PL" sz="1000" dirty="0">
                <a:solidFill>
                  <a:srgbClr val="002060"/>
                </a:solidFill>
                <a:latin typeface="Roboto" panose="02000000000000000000" pitchFamily="2" charset="0"/>
                <a:ea typeface="Roboto" panose="02000000000000000000" pitchFamily="2" charset="0"/>
                <a:cs typeface="Roboto" panose="02000000000000000000" pitchFamily="2" charset="0"/>
              </a:rPr>
              <a:t> system.</a:t>
            </a:r>
          </a:p>
        </p:txBody>
      </p:sp>
    </p:spTree>
    <p:extLst>
      <p:ext uri="{BB962C8B-B14F-4D97-AF65-F5344CB8AC3E}">
        <p14:creationId xmlns:p14="http://schemas.microsoft.com/office/powerpoint/2010/main" val="3922970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20563" y="3949643"/>
            <a:ext cx="2810199" cy="386043"/>
            <a:chOff x="0" y="0"/>
            <a:chExt cx="1101027" cy="151251"/>
          </a:xfrm>
        </p:grpSpPr>
        <p:sp>
          <p:nvSpPr>
            <p:cNvPr id="3" name="Freeform 3"/>
            <p:cNvSpPr/>
            <p:nvPr/>
          </p:nvSpPr>
          <p:spPr>
            <a:xfrm>
              <a:off x="0" y="0"/>
              <a:ext cx="1101027" cy="151251"/>
            </a:xfrm>
            <a:custGeom>
              <a:avLst/>
              <a:gdLst/>
              <a:ahLst/>
              <a:cxnLst/>
              <a:rect l="l" t="t" r="r" b="b"/>
              <a:pathLst>
                <a:path w="1101027" h="151251">
                  <a:moveTo>
                    <a:pt x="0" y="0"/>
                  </a:moveTo>
                  <a:lnTo>
                    <a:pt x="1101027" y="0"/>
                  </a:lnTo>
                  <a:lnTo>
                    <a:pt x="1101027" y="151251"/>
                  </a:lnTo>
                  <a:lnTo>
                    <a:pt x="0" y="151251"/>
                  </a:lnTo>
                  <a:close/>
                </a:path>
              </a:pathLst>
            </a:custGeom>
            <a:solidFill>
              <a:srgbClr val="C7D64F"/>
            </a:solidFill>
          </p:spPr>
        </p:sp>
        <p:sp>
          <p:nvSpPr>
            <p:cNvPr id="4" name="TextBox 4"/>
            <p:cNvSpPr txBox="1"/>
            <p:nvPr/>
          </p:nvSpPr>
          <p:spPr>
            <a:xfrm>
              <a:off x="0" y="-28575"/>
              <a:ext cx="1101027" cy="179826"/>
            </a:xfrm>
            <a:prstGeom prst="rect">
              <a:avLst/>
            </a:prstGeom>
          </p:spPr>
          <p:txBody>
            <a:bodyPr lIns="48022" tIns="48022" rIns="48022" bIns="48022" rtlCol="0" anchor="ctr"/>
            <a:lstStyle/>
            <a:p>
              <a:pPr algn="ctr">
                <a:lnSpc>
                  <a:spcPts val="1852"/>
                </a:lnSpc>
              </a:pPr>
              <a:endParaRPr/>
            </a:p>
          </p:txBody>
        </p:sp>
      </p:grpSp>
      <p:grpSp>
        <p:nvGrpSpPr>
          <p:cNvPr id="5" name="Group 5"/>
          <p:cNvGrpSpPr/>
          <p:nvPr/>
        </p:nvGrpSpPr>
        <p:grpSpPr>
          <a:xfrm>
            <a:off x="-1347333" y="1061419"/>
            <a:ext cx="2213856" cy="7421530"/>
            <a:chOff x="0" y="0"/>
            <a:chExt cx="867382" cy="2907731"/>
          </a:xfrm>
        </p:grpSpPr>
        <p:sp>
          <p:nvSpPr>
            <p:cNvPr id="6" name="Freeform 6"/>
            <p:cNvSpPr/>
            <p:nvPr/>
          </p:nvSpPr>
          <p:spPr>
            <a:xfrm>
              <a:off x="0" y="0"/>
              <a:ext cx="867382" cy="2907731"/>
            </a:xfrm>
            <a:custGeom>
              <a:avLst/>
              <a:gdLst/>
              <a:ahLst/>
              <a:cxnLst/>
              <a:rect l="l" t="t" r="r" b="b"/>
              <a:pathLst>
                <a:path w="867382" h="2907731">
                  <a:moveTo>
                    <a:pt x="0" y="0"/>
                  </a:moveTo>
                  <a:lnTo>
                    <a:pt x="867382" y="0"/>
                  </a:lnTo>
                  <a:lnTo>
                    <a:pt x="867382" y="2907731"/>
                  </a:lnTo>
                  <a:lnTo>
                    <a:pt x="0" y="2907731"/>
                  </a:lnTo>
                  <a:close/>
                </a:path>
              </a:pathLst>
            </a:custGeom>
            <a:solidFill>
              <a:srgbClr val="0D9EA2"/>
            </a:solidFill>
          </p:spPr>
        </p:sp>
        <p:sp>
          <p:nvSpPr>
            <p:cNvPr id="7" name="TextBox 7"/>
            <p:cNvSpPr txBox="1"/>
            <p:nvPr/>
          </p:nvSpPr>
          <p:spPr>
            <a:xfrm>
              <a:off x="0" y="-28575"/>
              <a:ext cx="867382" cy="2936306"/>
            </a:xfrm>
            <a:prstGeom prst="rect">
              <a:avLst/>
            </a:prstGeom>
          </p:spPr>
          <p:txBody>
            <a:bodyPr lIns="48022" tIns="48022" rIns="48022" bIns="48022" rtlCol="0" anchor="ctr"/>
            <a:lstStyle/>
            <a:p>
              <a:pPr algn="ctr">
                <a:lnSpc>
                  <a:spcPts val="1852"/>
                </a:lnSpc>
              </a:pPr>
              <a:endParaRPr/>
            </a:p>
          </p:txBody>
        </p:sp>
      </p:grpSp>
      <p:sp>
        <p:nvSpPr>
          <p:cNvPr id="8" name="AutoShape 8"/>
          <p:cNvSpPr/>
          <p:nvPr/>
        </p:nvSpPr>
        <p:spPr>
          <a:xfrm>
            <a:off x="1058434" y="1553100"/>
            <a:ext cx="1390316" cy="0"/>
          </a:xfrm>
          <a:prstGeom prst="line">
            <a:avLst/>
          </a:prstGeom>
          <a:ln w="38100" cap="rnd">
            <a:solidFill>
              <a:srgbClr val="C7D64F"/>
            </a:solidFill>
            <a:prstDash val="solid"/>
            <a:headEnd type="none" w="sm" len="sm"/>
            <a:tailEnd type="none" w="sm" len="sm"/>
          </a:ln>
        </p:spPr>
      </p:sp>
      <p:sp>
        <p:nvSpPr>
          <p:cNvPr id="9" name="Freeform 9"/>
          <p:cNvSpPr/>
          <p:nvPr/>
        </p:nvSpPr>
        <p:spPr>
          <a:xfrm>
            <a:off x="6515524" y="292644"/>
            <a:ext cx="3238076" cy="1009369"/>
          </a:xfrm>
          <a:custGeom>
            <a:avLst/>
            <a:gdLst/>
            <a:ahLst/>
            <a:cxnLst/>
            <a:rect l="l" t="t" r="r" b="b"/>
            <a:pathLst>
              <a:path w="3238076" h="1009369">
                <a:moveTo>
                  <a:pt x="0" y="0"/>
                </a:moveTo>
                <a:lnTo>
                  <a:pt x="3238076" y="0"/>
                </a:lnTo>
                <a:lnTo>
                  <a:pt x="3238076" y="1009369"/>
                </a:lnTo>
                <a:lnTo>
                  <a:pt x="0" y="1009369"/>
                </a:lnTo>
                <a:lnTo>
                  <a:pt x="0" y="0"/>
                </a:lnTo>
                <a:close/>
              </a:path>
            </a:pathLst>
          </a:custGeom>
          <a:blipFill>
            <a:blip r:embed="rId2"/>
            <a:stretch>
              <a:fillRect/>
            </a:stretch>
          </a:blipFill>
        </p:spPr>
      </p:sp>
      <p:sp>
        <p:nvSpPr>
          <p:cNvPr id="10" name="TextBox 10"/>
          <p:cNvSpPr txBox="1"/>
          <p:nvPr/>
        </p:nvSpPr>
        <p:spPr>
          <a:xfrm>
            <a:off x="1058434" y="1080469"/>
            <a:ext cx="5457089" cy="436017"/>
          </a:xfrm>
          <a:prstGeom prst="rect">
            <a:avLst/>
          </a:prstGeom>
        </p:spPr>
        <p:txBody>
          <a:bodyPr lIns="0" tIns="0" rIns="0" bIns="0" rtlCol="0" anchor="t">
            <a:spAutoFit/>
          </a:bodyPr>
          <a:lstStyle/>
          <a:p>
            <a:pPr marL="0" lvl="0" indent="0">
              <a:lnSpc>
                <a:spcPts val="3433"/>
              </a:lnSpc>
            </a:pPr>
            <a:r>
              <a:rPr lang="pl-PL" sz="3150" dirty="0">
                <a:solidFill>
                  <a:srgbClr val="193779"/>
                </a:solidFill>
                <a:latin typeface="Roboto"/>
              </a:rPr>
              <a:t>T</a:t>
            </a:r>
            <a:r>
              <a:rPr lang="en-US" sz="3150" dirty="0">
                <a:solidFill>
                  <a:srgbClr val="193779"/>
                </a:solidFill>
                <a:latin typeface="Roboto"/>
              </a:rPr>
              <a:t>he results of our activities</a:t>
            </a:r>
          </a:p>
        </p:txBody>
      </p:sp>
      <p:grpSp>
        <p:nvGrpSpPr>
          <p:cNvPr id="11" name="Group 11"/>
          <p:cNvGrpSpPr/>
          <p:nvPr/>
        </p:nvGrpSpPr>
        <p:grpSpPr>
          <a:xfrm>
            <a:off x="1562693" y="2113815"/>
            <a:ext cx="7369438" cy="4057700"/>
            <a:chOff x="0" y="0"/>
            <a:chExt cx="9825917" cy="5410266"/>
          </a:xfrm>
        </p:grpSpPr>
        <p:sp>
          <p:nvSpPr>
            <p:cNvPr id="12" name="AutoShape 12"/>
            <p:cNvSpPr/>
            <p:nvPr/>
          </p:nvSpPr>
          <p:spPr>
            <a:xfrm>
              <a:off x="1920487" y="229696"/>
              <a:ext cx="1901775" cy="0"/>
            </a:xfrm>
            <a:prstGeom prst="line">
              <a:avLst/>
            </a:prstGeom>
            <a:ln w="58224" cap="flat">
              <a:solidFill>
                <a:srgbClr val="5584AC"/>
              </a:solidFill>
              <a:prstDash val="solid"/>
              <a:headEnd type="oval" w="lg" len="lg"/>
              <a:tailEnd type="none" w="sm" len="sm"/>
            </a:ln>
          </p:spPr>
        </p:sp>
        <p:sp>
          <p:nvSpPr>
            <p:cNvPr id="13" name="Freeform 13"/>
            <p:cNvSpPr/>
            <p:nvPr/>
          </p:nvSpPr>
          <p:spPr>
            <a:xfrm>
              <a:off x="2138699" y="0"/>
              <a:ext cx="5410266" cy="5410266"/>
            </a:xfrm>
            <a:custGeom>
              <a:avLst/>
              <a:gdLst/>
              <a:ahLst/>
              <a:cxnLst/>
              <a:rect l="l" t="t" r="r" b="b"/>
              <a:pathLst>
                <a:path w="5410266" h="5410266">
                  <a:moveTo>
                    <a:pt x="0" y="0"/>
                  </a:moveTo>
                  <a:lnTo>
                    <a:pt x="5410267" y="0"/>
                  </a:lnTo>
                  <a:lnTo>
                    <a:pt x="5410267" y="5410266"/>
                  </a:lnTo>
                  <a:lnTo>
                    <a:pt x="0" y="54102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4" name="Group 14"/>
            <p:cNvGrpSpPr/>
            <p:nvPr/>
          </p:nvGrpSpPr>
          <p:grpSpPr>
            <a:xfrm>
              <a:off x="3382779" y="1244079"/>
              <a:ext cx="2922108" cy="2922108"/>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sp>
          <p:nvSpPr>
            <p:cNvPr id="16" name="AutoShape 16"/>
            <p:cNvSpPr/>
            <p:nvPr/>
          </p:nvSpPr>
          <p:spPr>
            <a:xfrm>
              <a:off x="5805985" y="258808"/>
              <a:ext cx="1901775" cy="0"/>
            </a:xfrm>
            <a:prstGeom prst="line">
              <a:avLst/>
            </a:prstGeom>
            <a:ln w="58224" cap="flat">
              <a:solidFill>
                <a:srgbClr val="0D9EA2"/>
              </a:solidFill>
              <a:prstDash val="solid"/>
              <a:headEnd type="none" w="sm" len="sm"/>
              <a:tailEnd type="oval" w="lg" len="lg"/>
            </a:ln>
          </p:spPr>
        </p:sp>
        <p:sp>
          <p:nvSpPr>
            <p:cNvPr id="17" name="Freeform 17"/>
            <p:cNvSpPr/>
            <p:nvPr/>
          </p:nvSpPr>
          <p:spPr>
            <a:xfrm>
              <a:off x="2871374" y="916405"/>
              <a:ext cx="1022808" cy="881475"/>
            </a:xfrm>
            <a:custGeom>
              <a:avLst/>
              <a:gdLst/>
              <a:ahLst/>
              <a:cxnLst/>
              <a:rect l="l" t="t" r="r" b="b"/>
              <a:pathLst>
                <a:path w="1022808" h="881475">
                  <a:moveTo>
                    <a:pt x="0" y="0"/>
                  </a:moveTo>
                  <a:lnTo>
                    <a:pt x="1022809" y="0"/>
                  </a:lnTo>
                  <a:lnTo>
                    <a:pt x="1022809" y="881475"/>
                  </a:lnTo>
                  <a:lnTo>
                    <a:pt x="0" y="8814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8" name="AutoShape 18"/>
            <p:cNvSpPr/>
            <p:nvPr/>
          </p:nvSpPr>
          <p:spPr>
            <a:xfrm>
              <a:off x="1992407" y="5141020"/>
              <a:ext cx="1901775" cy="0"/>
            </a:xfrm>
            <a:prstGeom prst="line">
              <a:avLst/>
            </a:prstGeom>
            <a:ln w="58224" cap="flat">
              <a:solidFill>
                <a:srgbClr val="0D9EA2"/>
              </a:solidFill>
              <a:prstDash val="solid"/>
              <a:headEnd type="oval" w="lg" len="lg"/>
              <a:tailEnd type="none" w="sm" len="sm"/>
            </a:ln>
          </p:spPr>
        </p:sp>
        <p:sp>
          <p:nvSpPr>
            <p:cNvPr id="19" name="AutoShape 19"/>
            <p:cNvSpPr/>
            <p:nvPr/>
          </p:nvSpPr>
          <p:spPr>
            <a:xfrm>
              <a:off x="5752273" y="5111908"/>
              <a:ext cx="1901775" cy="0"/>
            </a:xfrm>
            <a:prstGeom prst="line">
              <a:avLst/>
            </a:prstGeom>
            <a:ln w="58224" cap="flat">
              <a:solidFill>
                <a:srgbClr val="C7D64F"/>
              </a:solidFill>
              <a:prstDash val="solid"/>
              <a:headEnd type="none" w="sm" len="sm"/>
              <a:tailEnd type="oval" w="lg" len="lg"/>
            </a:ln>
          </p:spPr>
        </p:sp>
        <p:grpSp>
          <p:nvGrpSpPr>
            <p:cNvPr id="20" name="Group 20"/>
            <p:cNvGrpSpPr/>
            <p:nvPr/>
          </p:nvGrpSpPr>
          <p:grpSpPr>
            <a:xfrm>
              <a:off x="0" y="452985"/>
              <a:ext cx="2276951" cy="1195341"/>
              <a:chOff x="0" y="0"/>
              <a:chExt cx="1257966" cy="660400"/>
            </a:xfrm>
          </p:grpSpPr>
          <p:sp>
            <p:nvSpPr>
              <p:cNvPr id="21" name="Freeform 21"/>
              <p:cNvSpPr/>
              <p:nvPr/>
            </p:nvSpPr>
            <p:spPr>
              <a:xfrm>
                <a:off x="0" y="0"/>
                <a:ext cx="1257967" cy="660400"/>
              </a:xfrm>
              <a:custGeom>
                <a:avLst/>
                <a:gdLst/>
                <a:ahLst/>
                <a:cxnLst/>
                <a:rect l="l" t="t" r="r" b="b"/>
                <a:pathLst>
                  <a:path w="1257967" h="660400">
                    <a:moveTo>
                      <a:pt x="1133506" y="660400"/>
                    </a:moveTo>
                    <a:lnTo>
                      <a:pt x="124460" y="660400"/>
                    </a:lnTo>
                    <a:cubicBezTo>
                      <a:pt x="55880" y="660400"/>
                      <a:pt x="0" y="604520"/>
                      <a:pt x="0" y="535940"/>
                    </a:cubicBezTo>
                    <a:lnTo>
                      <a:pt x="0" y="124460"/>
                    </a:lnTo>
                    <a:cubicBezTo>
                      <a:pt x="0" y="55880"/>
                      <a:pt x="55880" y="0"/>
                      <a:pt x="124460" y="0"/>
                    </a:cubicBezTo>
                    <a:lnTo>
                      <a:pt x="1133506" y="0"/>
                    </a:lnTo>
                    <a:cubicBezTo>
                      <a:pt x="1202086" y="0"/>
                      <a:pt x="1257967" y="55880"/>
                      <a:pt x="1257967" y="124460"/>
                    </a:cubicBezTo>
                    <a:lnTo>
                      <a:pt x="1257967" y="535940"/>
                    </a:lnTo>
                    <a:cubicBezTo>
                      <a:pt x="1257967" y="604520"/>
                      <a:pt x="1202086" y="660400"/>
                      <a:pt x="1133506" y="660400"/>
                    </a:cubicBezTo>
                    <a:close/>
                  </a:path>
                </a:pathLst>
              </a:custGeom>
              <a:solidFill>
                <a:srgbClr val="374E93"/>
              </a:solidFill>
            </p:spPr>
          </p:sp>
        </p:grpSp>
        <p:grpSp>
          <p:nvGrpSpPr>
            <p:cNvPr id="22" name="Group 22"/>
            <p:cNvGrpSpPr/>
            <p:nvPr/>
          </p:nvGrpSpPr>
          <p:grpSpPr>
            <a:xfrm>
              <a:off x="7548966" y="3791205"/>
              <a:ext cx="2276951" cy="1195341"/>
              <a:chOff x="0" y="0"/>
              <a:chExt cx="1257966" cy="660400"/>
            </a:xfrm>
          </p:grpSpPr>
          <p:sp>
            <p:nvSpPr>
              <p:cNvPr id="23" name="Freeform 23"/>
              <p:cNvSpPr/>
              <p:nvPr/>
            </p:nvSpPr>
            <p:spPr>
              <a:xfrm>
                <a:off x="0" y="0"/>
                <a:ext cx="1257967" cy="660400"/>
              </a:xfrm>
              <a:custGeom>
                <a:avLst/>
                <a:gdLst/>
                <a:ahLst/>
                <a:cxnLst/>
                <a:rect l="l" t="t" r="r" b="b"/>
                <a:pathLst>
                  <a:path w="1257967" h="660400">
                    <a:moveTo>
                      <a:pt x="1133506" y="660400"/>
                    </a:moveTo>
                    <a:lnTo>
                      <a:pt x="124460" y="660400"/>
                    </a:lnTo>
                    <a:cubicBezTo>
                      <a:pt x="55880" y="660400"/>
                      <a:pt x="0" y="604520"/>
                      <a:pt x="0" y="535940"/>
                    </a:cubicBezTo>
                    <a:lnTo>
                      <a:pt x="0" y="124460"/>
                    </a:lnTo>
                    <a:cubicBezTo>
                      <a:pt x="0" y="55880"/>
                      <a:pt x="55880" y="0"/>
                      <a:pt x="124460" y="0"/>
                    </a:cubicBezTo>
                    <a:lnTo>
                      <a:pt x="1133506" y="0"/>
                    </a:lnTo>
                    <a:cubicBezTo>
                      <a:pt x="1202086" y="0"/>
                      <a:pt x="1257967" y="55880"/>
                      <a:pt x="1257967" y="124460"/>
                    </a:cubicBezTo>
                    <a:lnTo>
                      <a:pt x="1257967" y="535940"/>
                    </a:lnTo>
                    <a:cubicBezTo>
                      <a:pt x="1257967" y="604520"/>
                      <a:pt x="1202086" y="660400"/>
                      <a:pt x="1133506" y="660400"/>
                    </a:cubicBezTo>
                    <a:close/>
                  </a:path>
                </a:pathLst>
              </a:custGeom>
              <a:solidFill>
                <a:srgbClr val="374E93"/>
              </a:solidFill>
            </p:spPr>
          </p:sp>
        </p:grpSp>
        <p:grpSp>
          <p:nvGrpSpPr>
            <p:cNvPr id="24" name="Group 24"/>
            <p:cNvGrpSpPr/>
            <p:nvPr/>
          </p:nvGrpSpPr>
          <p:grpSpPr>
            <a:xfrm>
              <a:off x="7548966" y="493828"/>
              <a:ext cx="2276951" cy="1195341"/>
              <a:chOff x="0" y="0"/>
              <a:chExt cx="1257966" cy="660400"/>
            </a:xfrm>
          </p:grpSpPr>
          <p:sp>
            <p:nvSpPr>
              <p:cNvPr id="25" name="Freeform 25"/>
              <p:cNvSpPr/>
              <p:nvPr/>
            </p:nvSpPr>
            <p:spPr>
              <a:xfrm>
                <a:off x="0" y="0"/>
                <a:ext cx="1257967" cy="660400"/>
              </a:xfrm>
              <a:custGeom>
                <a:avLst/>
                <a:gdLst/>
                <a:ahLst/>
                <a:cxnLst/>
                <a:rect l="l" t="t" r="r" b="b"/>
                <a:pathLst>
                  <a:path w="1257967" h="660400">
                    <a:moveTo>
                      <a:pt x="1133506" y="660400"/>
                    </a:moveTo>
                    <a:lnTo>
                      <a:pt x="124460" y="660400"/>
                    </a:lnTo>
                    <a:cubicBezTo>
                      <a:pt x="55880" y="660400"/>
                      <a:pt x="0" y="604520"/>
                      <a:pt x="0" y="535940"/>
                    </a:cubicBezTo>
                    <a:lnTo>
                      <a:pt x="0" y="124460"/>
                    </a:lnTo>
                    <a:cubicBezTo>
                      <a:pt x="0" y="55880"/>
                      <a:pt x="55880" y="0"/>
                      <a:pt x="124460" y="0"/>
                    </a:cubicBezTo>
                    <a:lnTo>
                      <a:pt x="1133506" y="0"/>
                    </a:lnTo>
                    <a:cubicBezTo>
                      <a:pt x="1202086" y="0"/>
                      <a:pt x="1257967" y="55880"/>
                      <a:pt x="1257967" y="124460"/>
                    </a:cubicBezTo>
                    <a:lnTo>
                      <a:pt x="1257967" y="535940"/>
                    </a:lnTo>
                    <a:cubicBezTo>
                      <a:pt x="1257967" y="604520"/>
                      <a:pt x="1202086" y="660400"/>
                      <a:pt x="1133506" y="660400"/>
                    </a:cubicBezTo>
                    <a:close/>
                  </a:path>
                </a:pathLst>
              </a:custGeom>
              <a:solidFill>
                <a:srgbClr val="374E93"/>
              </a:solidFill>
            </p:spPr>
          </p:sp>
        </p:grpSp>
        <p:grpSp>
          <p:nvGrpSpPr>
            <p:cNvPr id="26" name="Group 26"/>
            <p:cNvGrpSpPr/>
            <p:nvPr/>
          </p:nvGrpSpPr>
          <p:grpSpPr>
            <a:xfrm>
              <a:off x="0" y="3791205"/>
              <a:ext cx="2276951" cy="1195341"/>
              <a:chOff x="0" y="0"/>
              <a:chExt cx="1257966" cy="660400"/>
            </a:xfrm>
          </p:grpSpPr>
          <p:sp>
            <p:nvSpPr>
              <p:cNvPr id="27" name="Freeform 27"/>
              <p:cNvSpPr/>
              <p:nvPr/>
            </p:nvSpPr>
            <p:spPr>
              <a:xfrm>
                <a:off x="0" y="0"/>
                <a:ext cx="1257967" cy="660400"/>
              </a:xfrm>
              <a:custGeom>
                <a:avLst/>
                <a:gdLst/>
                <a:ahLst/>
                <a:cxnLst/>
                <a:rect l="l" t="t" r="r" b="b"/>
                <a:pathLst>
                  <a:path w="1257967" h="660400">
                    <a:moveTo>
                      <a:pt x="1133506" y="660400"/>
                    </a:moveTo>
                    <a:lnTo>
                      <a:pt x="124460" y="660400"/>
                    </a:lnTo>
                    <a:cubicBezTo>
                      <a:pt x="55880" y="660400"/>
                      <a:pt x="0" y="604520"/>
                      <a:pt x="0" y="535940"/>
                    </a:cubicBezTo>
                    <a:lnTo>
                      <a:pt x="0" y="124460"/>
                    </a:lnTo>
                    <a:cubicBezTo>
                      <a:pt x="0" y="55880"/>
                      <a:pt x="55880" y="0"/>
                      <a:pt x="124460" y="0"/>
                    </a:cubicBezTo>
                    <a:lnTo>
                      <a:pt x="1133506" y="0"/>
                    </a:lnTo>
                    <a:cubicBezTo>
                      <a:pt x="1202086" y="0"/>
                      <a:pt x="1257967" y="55880"/>
                      <a:pt x="1257967" y="124460"/>
                    </a:cubicBezTo>
                    <a:lnTo>
                      <a:pt x="1257967" y="535940"/>
                    </a:lnTo>
                    <a:cubicBezTo>
                      <a:pt x="1257967" y="604520"/>
                      <a:pt x="1202086" y="660400"/>
                      <a:pt x="1133506" y="660400"/>
                    </a:cubicBezTo>
                    <a:close/>
                  </a:path>
                </a:pathLst>
              </a:custGeom>
              <a:solidFill>
                <a:srgbClr val="374E93"/>
              </a:solidFill>
            </p:spPr>
          </p:sp>
        </p:grpSp>
        <p:sp>
          <p:nvSpPr>
            <p:cNvPr id="28" name="Freeform 28"/>
            <p:cNvSpPr/>
            <p:nvPr/>
          </p:nvSpPr>
          <p:spPr>
            <a:xfrm>
              <a:off x="6155473" y="907825"/>
              <a:ext cx="832201" cy="890055"/>
            </a:xfrm>
            <a:custGeom>
              <a:avLst/>
              <a:gdLst/>
              <a:ahLst/>
              <a:cxnLst/>
              <a:rect l="l" t="t" r="r" b="b"/>
              <a:pathLst>
                <a:path w="832201" h="890055">
                  <a:moveTo>
                    <a:pt x="0" y="0"/>
                  </a:moveTo>
                  <a:lnTo>
                    <a:pt x="832201" y="0"/>
                  </a:lnTo>
                  <a:lnTo>
                    <a:pt x="832201" y="890055"/>
                  </a:lnTo>
                  <a:lnTo>
                    <a:pt x="0" y="89005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9" name="Freeform 29"/>
            <p:cNvSpPr/>
            <p:nvPr/>
          </p:nvSpPr>
          <p:spPr>
            <a:xfrm>
              <a:off x="5643025" y="3766994"/>
              <a:ext cx="1303873" cy="774175"/>
            </a:xfrm>
            <a:custGeom>
              <a:avLst/>
              <a:gdLst/>
              <a:ahLst/>
              <a:cxnLst/>
              <a:rect l="l" t="t" r="r" b="b"/>
              <a:pathLst>
                <a:path w="1303873" h="774175">
                  <a:moveTo>
                    <a:pt x="0" y="0"/>
                  </a:moveTo>
                  <a:lnTo>
                    <a:pt x="1303874" y="0"/>
                  </a:lnTo>
                  <a:lnTo>
                    <a:pt x="1303874" y="774175"/>
                  </a:lnTo>
                  <a:lnTo>
                    <a:pt x="0" y="77417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30" name="Freeform 30"/>
            <p:cNvSpPr/>
            <p:nvPr/>
          </p:nvSpPr>
          <p:spPr>
            <a:xfrm>
              <a:off x="2955131" y="3766994"/>
              <a:ext cx="867131" cy="774175"/>
            </a:xfrm>
            <a:custGeom>
              <a:avLst/>
              <a:gdLst/>
              <a:ahLst/>
              <a:cxnLst/>
              <a:rect l="l" t="t" r="r" b="b"/>
              <a:pathLst>
                <a:path w="867131" h="774175">
                  <a:moveTo>
                    <a:pt x="0" y="0"/>
                  </a:moveTo>
                  <a:lnTo>
                    <a:pt x="867131" y="0"/>
                  </a:lnTo>
                  <a:lnTo>
                    <a:pt x="867131" y="774175"/>
                  </a:lnTo>
                  <a:lnTo>
                    <a:pt x="0" y="77417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31" name="TextBox 31"/>
            <p:cNvSpPr txBox="1"/>
            <p:nvPr/>
          </p:nvSpPr>
          <p:spPr>
            <a:xfrm>
              <a:off x="8040" y="664071"/>
              <a:ext cx="2130659" cy="893043"/>
            </a:xfrm>
            <a:prstGeom prst="rect">
              <a:avLst/>
            </a:prstGeom>
          </p:spPr>
          <p:txBody>
            <a:bodyPr lIns="0" tIns="0" rIns="0" bIns="0" rtlCol="0" anchor="t">
              <a:spAutoFit/>
            </a:bodyPr>
            <a:lstStyle/>
            <a:p>
              <a:pPr algn="ctr">
                <a:lnSpc>
                  <a:spcPts val="1811"/>
                </a:lnSpc>
              </a:pPr>
              <a:r>
                <a:rPr lang="pl-PL" sz="1294" dirty="0">
                  <a:solidFill>
                    <a:srgbClr val="FFFFFF"/>
                  </a:solidFill>
                  <a:latin typeface="Roboto"/>
                </a:rPr>
                <a:t>450</a:t>
              </a:r>
              <a:r>
                <a:rPr lang="en-US" sz="1294" dirty="0">
                  <a:solidFill>
                    <a:srgbClr val="FFFFFF"/>
                  </a:solidFill>
                  <a:latin typeface="Roboto"/>
                </a:rPr>
                <a:t> </a:t>
              </a:r>
            </a:p>
            <a:p>
              <a:pPr algn="ctr">
                <a:lnSpc>
                  <a:spcPts val="1811"/>
                </a:lnSpc>
              </a:pPr>
              <a:r>
                <a:rPr lang="en-US" sz="1294" dirty="0">
                  <a:solidFill>
                    <a:srgbClr val="FFFFFF"/>
                  </a:solidFill>
                  <a:latin typeface="Roboto"/>
                </a:rPr>
                <a:t>supported investments</a:t>
              </a:r>
            </a:p>
          </p:txBody>
        </p:sp>
        <p:sp>
          <p:nvSpPr>
            <p:cNvPr id="32" name="TextBox 32"/>
            <p:cNvSpPr txBox="1"/>
            <p:nvPr/>
          </p:nvSpPr>
          <p:spPr>
            <a:xfrm>
              <a:off x="8040" y="3985800"/>
              <a:ext cx="2130659" cy="901700"/>
            </a:xfrm>
            <a:prstGeom prst="rect">
              <a:avLst/>
            </a:prstGeom>
          </p:spPr>
          <p:txBody>
            <a:bodyPr lIns="0" tIns="0" rIns="0" bIns="0" rtlCol="0" anchor="t">
              <a:spAutoFit/>
            </a:bodyPr>
            <a:lstStyle/>
            <a:p>
              <a:pPr algn="ctr">
                <a:lnSpc>
                  <a:spcPts val="1811"/>
                </a:lnSpc>
              </a:pPr>
              <a:r>
                <a:rPr lang="en-US" sz="1294" dirty="0">
                  <a:solidFill>
                    <a:srgbClr val="FFFFFF"/>
                  </a:solidFill>
                  <a:latin typeface="Roboto"/>
                </a:rPr>
                <a:t>1</a:t>
              </a:r>
              <a:r>
                <a:rPr lang="pl-PL" sz="1294" dirty="0">
                  <a:solidFill>
                    <a:srgbClr val="FFFFFF"/>
                  </a:solidFill>
                  <a:latin typeface="Roboto"/>
                </a:rPr>
                <a:t>7</a:t>
              </a:r>
              <a:r>
                <a:rPr lang="en-US" sz="1294" dirty="0">
                  <a:solidFill>
                    <a:srgbClr val="FFFFFF"/>
                  </a:solidFill>
                  <a:latin typeface="Roboto"/>
                </a:rPr>
                <a:t>0</a:t>
              </a:r>
            </a:p>
            <a:p>
              <a:pPr algn="ctr">
                <a:lnSpc>
                  <a:spcPts val="1811"/>
                </a:lnSpc>
              </a:pPr>
              <a:r>
                <a:rPr lang="en-US" sz="1294" dirty="0">
                  <a:solidFill>
                    <a:srgbClr val="FFFFFF"/>
                  </a:solidFill>
                  <a:latin typeface="Roboto"/>
                </a:rPr>
                <a:t>firms currently supported</a:t>
              </a:r>
            </a:p>
          </p:txBody>
        </p:sp>
        <p:sp>
          <p:nvSpPr>
            <p:cNvPr id="33" name="TextBox 33"/>
            <p:cNvSpPr txBox="1"/>
            <p:nvPr/>
          </p:nvSpPr>
          <p:spPr>
            <a:xfrm>
              <a:off x="7654048" y="4101185"/>
              <a:ext cx="2130659" cy="590279"/>
            </a:xfrm>
            <a:prstGeom prst="rect">
              <a:avLst/>
            </a:prstGeom>
          </p:spPr>
          <p:txBody>
            <a:bodyPr lIns="0" tIns="0" rIns="0" bIns="0" rtlCol="0" anchor="t">
              <a:spAutoFit/>
            </a:bodyPr>
            <a:lstStyle/>
            <a:p>
              <a:pPr algn="ctr">
                <a:lnSpc>
                  <a:spcPts val="1811"/>
                </a:lnSpc>
              </a:pPr>
              <a:r>
                <a:rPr lang="en-US" sz="1294" dirty="0">
                  <a:solidFill>
                    <a:srgbClr val="FFFFFF"/>
                  </a:solidFill>
                  <a:latin typeface="Roboto"/>
                </a:rPr>
                <a:t>2</a:t>
              </a:r>
              <a:r>
                <a:rPr lang="pl-PL" sz="1294" dirty="0">
                  <a:solidFill>
                    <a:srgbClr val="FFFFFF"/>
                  </a:solidFill>
                  <a:latin typeface="Roboto"/>
                </a:rPr>
                <a:t>6</a:t>
              </a:r>
              <a:r>
                <a:rPr lang="en-US" sz="1294" dirty="0">
                  <a:solidFill>
                    <a:srgbClr val="FFFFFF"/>
                  </a:solidFill>
                  <a:latin typeface="Roboto"/>
                </a:rPr>
                <a:t> 000</a:t>
              </a:r>
            </a:p>
            <a:p>
              <a:pPr algn="ctr">
                <a:lnSpc>
                  <a:spcPts val="1811"/>
                </a:lnSpc>
              </a:pPr>
              <a:r>
                <a:rPr lang="en-US" sz="1294" dirty="0">
                  <a:solidFill>
                    <a:srgbClr val="FFFFFF"/>
                  </a:solidFill>
                  <a:latin typeface="Roboto"/>
                </a:rPr>
                <a:t> new workplaces</a:t>
              </a:r>
            </a:p>
          </p:txBody>
        </p:sp>
        <p:sp>
          <p:nvSpPr>
            <p:cNvPr id="34" name="TextBox 34"/>
            <p:cNvSpPr txBox="1"/>
            <p:nvPr/>
          </p:nvSpPr>
          <p:spPr>
            <a:xfrm>
              <a:off x="7654048" y="689991"/>
              <a:ext cx="2130659" cy="901700"/>
            </a:xfrm>
            <a:prstGeom prst="rect">
              <a:avLst/>
            </a:prstGeom>
          </p:spPr>
          <p:txBody>
            <a:bodyPr lIns="0" tIns="0" rIns="0" bIns="0" rtlCol="0" anchor="t">
              <a:spAutoFit/>
            </a:bodyPr>
            <a:lstStyle/>
            <a:p>
              <a:pPr algn="ctr">
                <a:lnSpc>
                  <a:spcPts val="1811"/>
                </a:lnSpc>
              </a:pPr>
              <a:r>
                <a:rPr lang="en-US" sz="1294" b="1" dirty="0">
                  <a:solidFill>
                    <a:srgbClr val="FFFFFF"/>
                  </a:solidFill>
                  <a:latin typeface="Roboto"/>
                </a:rPr>
                <a:t> </a:t>
              </a:r>
              <a:r>
                <a:rPr lang="pl-PL" sz="1294" b="1" dirty="0">
                  <a:solidFill>
                    <a:srgbClr val="FFFFFF"/>
                  </a:solidFill>
                  <a:latin typeface="Roboto"/>
                </a:rPr>
                <a:t> </a:t>
              </a:r>
              <a:r>
                <a:rPr lang="pl-PL" sz="1294" dirty="0" err="1">
                  <a:solidFill>
                    <a:srgbClr val="FFFFFF"/>
                  </a:solidFill>
                  <a:latin typeface="Roboto"/>
                </a:rPr>
                <a:t>over</a:t>
              </a:r>
              <a:r>
                <a:rPr lang="pl-PL" sz="1294" dirty="0">
                  <a:solidFill>
                    <a:srgbClr val="FFFFFF"/>
                  </a:solidFill>
                  <a:latin typeface="Roboto"/>
                </a:rPr>
                <a:t> 10</a:t>
              </a:r>
              <a:r>
                <a:rPr lang="en-US" sz="1294" dirty="0">
                  <a:solidFill>
                    <a:srgbClr val="FFFFFF"/>
                  </a:solidFill>
                  <a:latin typeface="Roboto"/>
                </a:rPr>
                <a:t> bn PLN </a:t>
              </a:r>
            </a:p>
            <a:p>
              <a:pPr algn="ctr">
                <a:lnSpc>
                  <a:spcPts val="1811"/>
                </a:lnSpc>
              </a:pPr>
              <a:r>
                <a:rPr lang="pl-PL" sz="1294" dirty="0">
                  <a:solidFill>
                    <a:srgbClr val="FFFFFF"/>
                  </a:solidFill>
                  <a:latin typeface="Roboto"/>
                </a:rPr>
                <a:t> in </a:t>
              </a:r>
              <a:r>
                <a:rPr lang="pl-PL" sz="1294" dirty="0" err="1">
                  <a:solidFill>
                    <a:srgbClr val="FFFFFF"/>
                  </a:solidFill>
                  <a:latin typeface="Roboto"/>
                </a:rPr>
                <a:t>capital</a:t>
              </a:r>
              <a:r>
                <a:rPr lang="pl-PL" sz="1294" dirty="0">
                  <a:solidFill>
                    <a:srgbClr val="FFFFFF"/>
                  </a:solidFill>
                  <a:latin typeface="Roboto"/>
                </a:rPr>
                <a:t> </a:t>
              </a:r>
              <a:r>
                <a:rPr lang="pl-PL" sz="1294" dirty="0" err="1">
                  <a:solidFill>
                    <a:srgbClr val="FFFFFF"/>
                  </a:solidFill>
                  <a:latin typeface="Roboto"/>
                </a:rPr>
                <a:t>expenditure</a:t>
              </a:r>
              <a:endParaRPr lang="en-US" sz="1294" dirty="0">
                <a:solidFill>
                  <a:schemeClr val="bg1"/>
                </a:solidFill>
                <a:latin typeface="Roboto"/>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7547908" y="3997647"/>
            <a:ext cx="2810199" cy="386043"/>
            <a:chOff x="0" y="0"/>
            <a:chExt cx="1101027" cy="151251"/>
          </a:xfrm>
        </p:grpSpPr>
        <p:sp>
          <p:nvSpPr>
            <p:cNvPr id="3" name="Freeform 3"/>
            <p:cNvSpPr/>
            <p:nvPr/>
          </p:nvSpPr>
          <p:spPr>
            <a:xfrm>
              <a:off x="0" y="0"/>
              <a:ext cx="1101027" cy="151251"/>
            </a:xfrm>
            <a:custGeom>
              <a:avLst/>
              <a:gdLst/>
              <a:ahLst/>
              <a:cxnLst/>
              <a:rect l="l" t="t" r="r" b="b"/>
              <a:pathLst>
                <a:path w="1101027" h="151251">
                  <a:moveTo>
                    <a:pt x="0" y="0"/>
                  </a:moveTo>
                  <a:lnTo>
                    <a:pt x="1101027" y="0"/>
                  </a:lnTo>
                  <a:lnTo>
                    <a:pt x="1101027" y="151251"/>
                  </a:lnTo>
                  <a:lnTo>
                    <a:pt x="0" y="151251"/>
                  </a:lnTo>
                  <a:close/>
                </a:path>
              </a:pathLst>
            </a:custGeom>
            <a:solidFill>
              <a:srgbClr val="C7D64F"/>
            </a:solidFill>
          </p:spPr>
        </p:sp>
        <p:sp>
          <p:nvSpPr>
            <p:cNvPr id="4" name="TextBox 4"/>
            <p:cNvSpPr txBox="1"/>
            <p:nvPr/>
          </p:nvSpPr>
          <p:spPr>
            <a:xfrm>
              <a:off x="0" y="-28575"/>
              <a:ext cx="1101027" cy="179826"/>
            </a:xfrm>
            <a:prstGeom prst="rect">
              <a:avLst/>
            </a:prstGeom>
          </p:spPr>
          <p:txBody>
            <a:bodyPr lIns="48022" tIns="48022" rIns="48022" bIns="48022" rtlCol="0" anchor="ctr"/>
            <a:lstStyle/>
            <a:p>
              <a:pPr algn="ctr">
                <a:lnSpc>
                  <a:spcPts val="1852"/>
                </a:lnSpc>
              </a:pPr>
              <a:endParaRPr/>
            </a:p>
          </p:txBody>
        </p:sp>
      </p:grpSp>
      <p:grpSp>
        <p:nvGrpSpPr>
          <p:cNvPr id="5" name="Group 5"/>
          <p:cNvGrpSpPr/>
          <p:nvPr/>
        </p:nvGrpSpPr>
        <p:grpSpPr>
          <a:xfrm>
            <a:off x="8953008" y="1300357"/>
            <a:ext cx="3575241" cy="6434327"/>
            <a:chOff x="0" y="0"/>
            <a:chExt cx="1400768" cy="2520948"/>
          </a:xfrm>
        </p:grpSpPr>
        <p:sp>
          <p:nvSpPr>
            <p:cNvPr id="6" name="Freeform 6"/>
            <p:cNvSpPr/>
            <p:nvPr/>
          </p:nvSpPr>
          <p:spPr>
            <a:xfrm>
              <a:off x="0" y="0"/>
              <a:ext cx="1400768" cy="2520948"/>
            </a:xfrm>
            <a:custGeom>
              <a:avLst/>
              <a:gdLst/>
              <a:ahLst/>
              <a:cxnLst/>
              <a:rect l="l" t="t" r="r" b="b"/>
              <a:pathLst>
                <a:path w="1400768" h="2520948">
                  <a:moveTo>
                    <a:pt x="0" y="0"/>
                  </a:moveTo>
                  <a:lnTo>
                    <a:pt x="1400768" y="0"/>
                  </a:lnTo>
                  <a:lnTo>
                    <a:pt x="1400768" y="2520948"/>
                  </a:lnTo>
                  <a:lnTo>
                    <a:pt x="0" y="2520948"/>
                  </a:lnTo>
                  <a:close/>
                </a:path>
              </a:pathLst>
            </a:custGeom>
            <a:solidFill>
              <a:srgbClr val="0D9EA2"/>
            </a:solidFill>
          </p:spPr>
        </p:sp>
        <p:sp>
          <p:nvSpPr>
            <p:cNvPr id="7" name="TextBox 7"/>
            <p:cNvSpPr txBox="1"/>
            <p:nvPr/>
          </p:nvSpPr>
          <p:spPr>
            <a:xfrm>
              <a:off x="0" y="-28575"/>
              <a:ext cx="1400768" cy="2549523"/>
            </a:xfrm>
            <a:prstGeom prst="rect">
              <a:avLst/>
            </a:prstGeom>
          </p:spPr>
          <p:txBody>
            <a:bodyPr lIns="48022" tIns="48022" rIns="48022" bIns="48022" rtlCol="0" anchor="ctr"/>
            <a:lstStyle/>
            <a:p>
              <a:pPr algn="ctr">
                <a:lnSpc>
                  <a:spcPts val="1852"/>
                </a:lnSpc>
              </a:pPr>
              <a:endParaRPr/>
            </a:p>
          </p:txBody>
        </p:sp>
      </p:grpSp>
      <p:sp>
        <p:nvSpPr>
          <p:cNvPr id="11" name="AutoShape 11"/>
          <p:cNvSpPr/>
          <p:nvPr/>
        </p:nvSpPr>
        <p:spPr>
          <a:xfrm>
            <a:off x="8363284" y="910590"/>
            <a:ext cx="1390316" cy="0"/>
          </a:xfrm>
          <a:prstGeom prst="line">
            <a:avLst/>
          </a:prstGeom>
          <a:ln w="38100" cap="rnd">
            <a:solidFill>
              <a:srgbClr val="374E93"/>
            </a:solidFill>
            <a:prstDash val="solid"/>
            <a:headEnd type="none" w="sm" len="sm"/>
            <a:tailEnd type="none" w="sm" len="sm"/>
          </a:ln>
        </p:spPr>
      </p:sp>
      <p:sp>
        <p:nvSpPr>
          <p:cNvPr id="12" name="AutoShape 12"/>
          <p:cNvSpPr/>
          <p:nvPr/>
        </p:nvSpPr>
        <p:spPr>
          <a:xfrm>
            <a:off x="894175" y="1967660"/>
            <a:ext cx="1479570" cy="0"/>
          </a:xfrm>
          <a:prstGeom prst="line">
            <a:avLst/>
          </a:prstGeom>
          <a:ln w="57150" cap="flat">
            <a:solidFill>
              <a:srgbClr val="C7D64F"/>
            </a:solidFill>
            <a:prstDash val="solid"/>
            <a:headEnd type="none" w="sm" len="sm"/>
            <a:tailEnd type="none" w="sm" len="sm"/>
          </a:ln>
        </p:spPr>
      </p:sp>
      <p:sp>
        <p:nvSpPr>
          <p:cNvPr id="13" name="Freeform 13"/>
          <p:cNvSpPr/>
          <p:nvPr/>
        </p:nvSpPr>
        <p:spPr>
          <a:xfrm>
            <a:off x="367780" y="284994"/>
            <a:ext cx="3238076" cy="1009369"/>
          </a:xfrm>
          <a:custGeom>
            <a:avLst/>
            <a:gdLst/>
            <a:ahLst/>
            <a:cxnLst/>
            <a:rect l="l" t="t" r="r" b="b"/>
            <a:pathLst>
              <a:path w="3238076" h="1009369">
                <a:moveTo>
                  <a:pt x="0" y="0"/>
                </a:moveTo>
                <a:lnTo>
                  <a:pt x="3238077" y="0"/>
                </a:lnTo>
                <a:lnTo>
                  <a:pt x="3238077" y="1009369"/>
                </a:lnTo>
                <a:lnTo>
                  <a:pt x="0" y="1009369"/>
                </a:lnTo>
                <a:lnTo>
                  <a:pt x="0" y="0"/>
                </a:lnTo>
                <a:close/>
              </a:path>
            </a:pathLst>
          </a:custGeom>
          <a:blipFill>
            <a:blip r:embed="rId3"/>
            <a:stretch>
              <a:fillRect/>
            </a:stretch>
          </a:blipFill>
        </p:spPr>
      </p:sp>
      <p:sp>
        <p:nvSpPr>
          <p:cNvPr id="15" name="TextBox 15"/>
          <p:cNvSpPr txBox="1"/>
          <p:nvPr/>
        </p:nvSpPr>
        <p:spPr>
          <a:xfrm>
            <a:off x="894175" y="1294363"/>
            <a:ext cx="5677535" cy="1764970"/>
          </a:xfrm>
          <a:prstGeom prst="rect">
            <a:avLst/>
          </a:prstGeom>
        </p:spPr>
        <p:txBody>
          <a:bodyPr lIns="0" tIns="0" rIns="0" bIns="0" rtlCol="0" anchor="t">
            <a:spAutoFit/>
          </a:bodyPr>
          <a:lstStyle/>
          <a:p>
            <a:pPr>
              <a:lnSpc>
                <a:spcPts val="4693"/>
              </a:lnSpc>
            </a:pPr>
            <a:r>
              <a:rPr lang="en-US" sz="3352" dirty="0">
                <a:solidFill>
                  <a:srgbClr val="374E93"/>
                </a:solidFill>
                <a:latin typeface="Roboto"/>
              </a:rPr>
              <a:t>Leading industries</a:t>
            </a:r>
            <a:endParaRPr lang="pl-PL" sz="3352" dirty="0">
              <a:solidFill>
                <a:srgbClr val="374E93"/>
              </a:solidFill>
              <a:latin typeface="Roboto"/>
            </a:endParaRPr>
          </a:p>
          <a:p>
            <a:pPr algn="ctr">
              <a:lnSpc>
                <a:spcPts val="4693"/>
              </a:lnSpc>
            </a:pPr>
            <a:endParaRPr lang="en-US" sz="3352" dirty="0">
              <a:solidFill>
                <a:srgbClr val="374E93"/>
              </a:solidFill>
              <a:latin typeface="Roboto"/>
            </a:endParaRPr>
          </a:p>
          <a:p>
            <a:pPr algn="ctr">
              <a:lnSpc>
                <a:spcPts val="4693"/>
              </a:lnSpc>
            </a:pPr>
            <a:r>
              <a:rPr lang="pl-PL" sz="3352" dirty="0">
                <a:solidFill>
                  <a:srgbClr val="374E93"/>
                </a:solidFill>
                <a:latin typeface="Roboto"/>
              </a:rPr>
              <a:t> </a:t>
            </a:r>
            <a:endParaRPr lang="en-US" sz="3352" dirty="0">
              <a:solidFill>
                <a:srgbClr val="374E93"/>
              </a:solidFill>
              <a:latin typeface="Roboto"/>
            </a:endParaRPr>
          </a:p>
        </p:txBody>
      </p:sp>
      <p:pic>
        <p:nvPicPr>
          <p:cNvPr id="36" name="Symbol zastępczy zawartości 2">
            <a:extLst>
              <a:ext uri="{FF2B5EF4-FFF2-40B4-BE49-F238E27FC236}">
                <a16:creationId xmlns:a16="http://schemas.microsoft.com/office/drawing/2014/main" id="{8D4B5C33-4BF9-33AF-CA64-C24FFEDD38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477" y="1615017"/>
            <a:ext cx="6868403" cy="5151302"/>
          </a:xfrm>
          <a:prstGeom prst="rect">
            <a:avLst/>
          </a:prstGeom>
        </p:spPr>
      </p:pic>
    </p:spTree>
    <p:extLst>
      <p:ext uri="{BB962C8B-B14F-4D97-AF65-F5344CB8AC3E}">
        <p14:creationId xmlns:p14="http://schemas.microsoft.com/office/powerpoint/2010/main" val="269136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84646" y="2087808"/>
            <a:ext cx="1732162" cy="10205746"/>
            <a:chOff x="0" y="0"/>
            <a:chExt cx="824665" cy="3998578"/>
          </a:xfrm>
        </p:grpSpPr>
        <p:sp>
          <p:nvSpPr>
            <p:cNvPr id="3" name="Freeform 3"/>
            <p:cNvSpPr/>
            <p:nvPr/>
          </p:nvSpPr>
          <p:spPr>
            <a:xfrm>
              <a:off x="0" y="0"/>
              <a:ext cx="824665" cy="3998578"/>
            </a:xfrm>
            <a:custGeom>
              <a:avLst/>
              <a:gdLst/>
              <a:ahLst/>
              <a:cxnLst/>
              <a:rect l="l" t="t" r="r" b="b"/>
              <a:pathLst>
                <a:path w="824665" h="3998578">
                  <a:moveTo>
                    <a:pt x="0" y="0"/>
                  </a:moveTo>
                  <a:lnTo>
                    <a:pt x="824665" y="0"/>
                  </a:lnTo>
                  <a:lnTo>
                    <a:pt x="824665" y="3998578"/>
                  </a:lnTo>
                  <a:lnTo>
                    <a:pt x="0" y="3998578"/>
                  </a:lnTo>
                  <a:close/>
                </a:path>
              </a:pathLst>
            </a:custGeom>
            <a:solidFill>
              <a:srgbClr val="C7D64F"/>
            </a:solidFill>
          </p:spPr>
        </p:sp>
        <p:sp>
          <p:nvSpPr>
            <p:cNvPr id="4" name="TextBox 4"/>
            <p:cNvSpPr txBox="1"/>
            <p:nvPr/>
          </p:nvSpPr>
          <p:spPr>
            <a:xfrm>
              <a:off x="0" y="-28575"/>
              <a:ext cx="824665" cy="4027153"/>
            </a:xfrm>
            <a:prstGeom prst="rect">
              <a:avLst/>
            </a:prstGeom>
          </p:spPr>
          <p:txBody>
            <a:bodyPr lIns="48022" tIns="48022" rIns="48022" bIns="48022" rtlCol="0" anchor="ctr"/>
            <a:lstStyle/>
            <a:p>
              <a:pPr algn="ctr">
                <a:lnSpc>
                  <a:spcPts val="1852"/>
                </a:lnSpc>
              </a:pPr>
              <a:endParaRPr/>
            </a:p>
          </p:txBody>
        </p:sp>
      </p:grpSp>
      <p:sp>
        <p:nvSpPr>
          <p:cNvPr id="5" name="AutoShape 5"/>
          <p:cNvSpPr/>
          <p:nvPr/>
        </p:nvSpPr>
        <p:spPr>
          <a:xfrm rot="-5400000">
            <a:off x="-134488" y="4088771"/>
            <a:ext cx="1390316" cy="0"/>
          </a:xfrm>
          <a:prstGeom prst="line">
            <a:avLst/>
          </a:prstGeom>
          <a:ln w="38100" cap="flat">
            <a:solidFill>
              <a:srgbClr val="FFFFFF"/>
            </a:solidFill>
            <a:prstDash val="solid"/>
            <a:headEnd type="none" w="sm" len="sm"/>
            <a:tailEnd type="none" w="sm" len="sm"/>
          </a:ln>
        </p:spPr>
      </p:sp>
      <p:sp>
        <p:nvSpPr>
          <p:cNvPr id="6" name="AutoShape 6"/>
          <p:cNvSpPr/>
          <p:nvPr/>
        </p:nvSpPr>
        <p:spPr>
          <a:xfrm>
            <a:off x="732677" y="990600"/>
            <a:ext cx="1390316" cy="0"/>
          </a:xfrm>
          <a:prstGeom prst="line">
            <a:avLst/>
          </a:prstGeom>
          <a:ln w="57150" cap="flat">
            <a:solidFill>
              <a:srgbClr val="C7D64F"/>
            </a:solidFill>
            <a:prstDash val="solid"/>
            <a:headEnd type="none" w="sm" len="sm"/>
            <a:tailEnd type="none" w="sm" len="sm"/>
          </a:ln>
        </p:spPr>
      </p:sp>
      <p:grpSp>
        <p:nvGrpSpPr>
          <p:cNvPr id="8" name="Group 8"/>
          <p:cNvGrpSpPr/>
          <p:nvPr/>
        </p:nvGrpSpPr>
        <p:grpSpPr>
          <a:xfrm rot="-5400000">
            <a:off x="3892257" y="2584334"/>
            <a:ext cx="2213856" cy="10205746"/>
            <a:chOff x="0" y="0"/>
            <a:chExt cx="867382" cy="3998578"/>
          </a:xfrm>
        </p:grpSpPr>
        <p:sp>
          <p:nvSpPr>
            <p:cNvPr id="9" name="Freeform 9"/>
            <p:cNvSpPr/>
            <p:nvPr/>
          </p:nvSpPr>
          <p:spPr>
            <a:xfrm>
              <a:off x="0" y="0"/>
              <a:ext cx="867382" cy="3998578"/>
            </a:xfrm>
            <a:custGeom>
              <a:avLst/>
              <a:gdLst/>
              <a:ahLst/>
              <a:cxnLst/>
              <a:rect l="l" t="t" r="r" b="b"/>
              <a:pathLst>
                <a:path w="867382" h="3998578">
                  <a:moveTo>
                    <a:pt x="0" y="0"/>
                  </a:moveTo>
                  <a:lnTo>
                    <a:pt x="867382" y="0"/>
                  </a:lnTo>
                  <a:lnTo>
                    <a:pt x="867382" y="3998578"/>
                  </a:lnTo>
                  <a:lnTo>
                    <a:pt x="0" y="3998578"/>
                  </a:lnTo>
                  <a:close/>
                </a:path>
              </a:pathLst>
            </a:custGeom>
            <a:solidFill>
              <a:srgbClr val="0D9EA2"/>
            </a:solidFill>
          </p:spPr>
        </p:sp>
        <p:sp>
          <p:nvSpPr>
            <p:cNvPr id="10" name="TextBox 10"/>
            <p:cNvSpPr txBox="1"/>
            <p:nvPr/>
          </p:nvSpPr>
          <p:spPr>
            <a:xfrm>
              <a:off x="0" y="-28575"/>
              <a:ext cx="867382" cy="4027153"/>
            </a:xfrm>
            <a:prstGeom prst="rect">
              <a:avLst/>
            </a:prstGeom>
          </p:spPr>
          <p:txBody>
            <a:bodyPr lIns="48022" tIns="48022" rIns="48022" bIns="48022" rtlCol="0" anchor="ctr"/>
            <a:lstStyle/>
            <a:p>
              <a:pPr algn="ctr">
                <a:lnSpc>
                  <a:spcPts val="1852"/>
                </a:lnSpc>
              </a:pPr>
              <a:endParaRPr/>
            </a:p>
          </p:txBody>
        </p:sp>
      </p:grpSp>
      <p:sp>
        <p:nvSpPr>
          <p:cNvPr id="13" name="TextBox 13"/>
          <p:cNvSpPr txBox="1"/>
          <p:nvPr/>
        </p:nvSpPr>
        <p:spPr>
          <a:xfrm>
            <a:off x="541620" y="6655381"/>
            <a:ext cx="1607354" cy="225689"/>
          </a:xfrm>
          <a:prstGeom prst="rect">
            <a:avLst/>
          </a:prstGeom>
        </p:spPr>
        <p:txBody>
          <a:bodyPr lIns="0" tIns="0" rIns="0" bIns="0" rtlCol="0" anchor="t">
            <a:spAutoFit/>
          </a:bodyPr>
          <a:lstStyle/>
          <a:p>
            <a:pPr>
              <a:lnSpc>
                <a:spcPts val="1776"/>
              </a:lnSpc>
            </a:pPr>
            <a:r>
              <a:rPr lang="en-US" sz="1398">
                <a:solidFill>
                  <a:srgbClr val="FFFFFF"/>
                </a:solidFill>
                <a:latin typeface="Roboto"/>
              </a:rPr>
              <a:t>www.wmsse.com.pl</a:t>
            </a:r>
          </a:p>
        </p:txBody>
      </p:sp>
      <p:pic>
        <p:nvPicPr>
          <p:cNvPr id="14" name="Obraz 13">
            <a:extLst>
              <a:ext uri="{FF2B5EF4-FFF2-40B4-BE49-F238E27FC236}">
                <a16:creationId xmlns:a16="http://schemas.microsoft.com/office/drawing/2014/main" id="{9EF67597-87D6-2FC0-0A7F-9D1B620307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6312" y="5613291"/>
            <a:ext cx="1092969" cy="600861"/>
          </a:xfrm>
          <a:prstGeom prst="rect">
            <a:avLst/>
          </a:prstGeom>
        </p:spPr>
      </p:pic>
      <p:pic>
        <p:nvPicPr>
          <p:cNvPr id="15" name="Obraz 14">
            <a:extLst>
              <a:ext uri="{FF2B5EF4-FFF2-40B4-BE49-F238E27FC236}">
                <a16:creationId xmlns:a16="http://schemas.microsoft.com/office/drawing/2014/main" id="{07FFCB9F-1845-7EF3-1FCD-491A98CD86E6}"/>
              </a:ext>
            </a:extLst>
          </p:cNvPr>
          <p:cNvPicPr>
            <a:picLocks noChangeAspect="1"/>
          </p:cNvPicPr>
          <p:nvPr/>
        </p:nvPicPr>
        <p:blipFill>
          <a:blip r:embed="rId4"/>
          <a:stretch>
            <a:fillRect/>
          </a:stretch>
        </p:blipFill>
        <p:spPr>
          <a:xfrm>
            <a:off x="1629083" y="5032444"/>
            <a:ext cx="917340" cy="428941"/>
          </a:xfrm>
          <a:prstGeom prst="rect">
            <a:avLst/>
          </a:prstGeom>
        </p:spPr>
      </p:pic>
      <p:pic>
        <p:nvPicPr>
          <p:cNvPr id="17" name="Obraz 16">
            <a:extLst>
              <a:ext uri="{FF2B5EF4-FFF2-40B4-BE49-F238E27FC236}">
                <a16:creationId xmlns:a16="http://schemas.microsoft.com/office/drawing/2014/main" id="{466DA7BA-17C8-49C6-CABA-36070B790BCF}"/>
              </a:ext>
            </a:extLst>
          </p:cNvPr>
          <p:cNvPicPr>
            <a:picLocks noChangeAspect="1"/>
          </p:cNvPicPr>
          <p:nvPr/>
        </p:nvPicPr>
        <p:blipFill>
          <a:blip r:embed="rId5"/>
          <a:stretch>
            <a:fillRect/>
          </a:stretch>
        </p:blipFill>
        <p:spPr>
          <a:xfrm>
            <a:off x="1799771" y="5605217"/>
            <a:ext cx="835224" cy="658425"/>
          </a:xfrm>
          <a:prstGeom prst="rect">
            <a:avLst/>
          </a:prstGeom>
        </p:spPr>
      </p:pic>
      <p:pic>
        <p:nvPicPr>
          <p:cNvPr id="18" name="Picture 6" descr="E:\Logotypy\Logo Szynaka Meble z hasłem.png">
            <a:extLst>
              <a:ext uri="{FF2B5EF4-FFF2-40B4-BE49-F238E27FC236}">
                <a16:creationId xmlns:a16="http://schemas.microsoft.com/office/drawing/2014/main" id="{0E1F925B-A2E5-DA59-5AF9-57B8DF612A5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0536" y="4758199"/>
            <a:ext cx="1533733" cy="28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Obraz 18">
            <a:extLst>
              <a:ext uri="{FF2B5EF4-FFF2-40B4-BE49-F238E27FC236}">
                <a16:creationId xmlns:a16="http://schemas.microsoft.com/office/drawing/2014/main" id="{32A997FC-D35D-72B1-20D8-0329AE58EEAE}"/>
              </a:ext>
            </a:extLst>
          </p:cNvPr>
          <p:cNvPicPr>
            <a:picLocks noChangeAspect="1"/>
          </p:cNvPicPr>
          <p:nvPr/>
        </p:nvPicPr>
        <p:blipFill>
          <a:blip r:embed="rId7"/>
          <a:stretch>
            <a:fillRect/>
          </a:stretch>
        </p:blipFill>
        <p:spPr>
          <a:xfrm>
            <a:off x="570314" y="3282119"/>
            <a:ext cx="953701" cy="642711"/>
          </a:xfrm>
          <a:prstGeom prst="rect">
            <a:avLst/>
          </a:prstGeom>
        </p:spPr>
      </p:pic>
      <p:pic>
        <p:nvPicPr>
          <p:cNvPr id="21" name="Obraz 20">
            <a:extLst>
              <a:ext uri="{FF2B5EF4-FFF2-40B4-BE49-F238E27FC236}">
                <a16:creationId xmlns:a16="http://schemas.microsoft.com/office/drawing/2014/main" id="{527D1DFC-FB4A-D85B-90C3-86B60FFF5297}"/>
              </a:ext>
            </a:extLst>
          </p:cNvPr>
          <p:cNvPicPr>
            <a:picLocks noChangeAspect="1"/>
          </p:cNvPicPr>
          <p:nvPr/>
        </p:nvPicPr>
        <p:blipFill>
          <a:blip r:embed="rId8"/>
          <a:stretch>
            <a:fillRect/>
          </a:stretch>
        </p:blipFill>
        <p:spPr>
          <a:xfrm>
            <a:off x="2844187" y="4940114"/>
            <a:ext cx="1546874" cy="523467"/>
          </a:xfrm>
          <a:prstGeom prst="rect">
            <a:avLst/>
          </a:prstGeom>
        </p:spPr>
      </p:pic>
      <p:pic>
        <p:nvPicPr>
          <p:cNvPr id="22" name="Obraz 21">
            <a:extLst>
              <a:ext uri="{FF2B5EF4-FFF2-40B4-BE49-F238E27FC236}">
                <a16:creationId xmlns:a16="http://schemas.microsoft.com/office/drawing/2014/main" id="{CF2A7E77-C9F1-D648-9B01-B55CC28FB3E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8184" y="5762331"/>
            <a:ext cx="929512" cy="401951"/>
          </a:xfrm>
          <a:prstGeom prst="rect">
            <a:avLst/>
          </a:prstGeom>
        </p:spPr>
      </p:pic>
      <p:pic>
        <p:nvPicPr>
          <p:cNvPr id="25" name="Obraz 18">
            <a:extLst>
              <a:ext uri="{FF2B5EF4-FFF2-40B4-BE49-F238E27FC236}">
                <a16:creationId xmlns:a16="http://schemas.microsoft.com/office/drawing/2014/main" id="{FE73506E-902A-8E6C-CBD0-3A1909EC038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0510" y="1644163"/>
            <a:ext cx="1258530" cy="42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Obraz 27">
            <a:extLst>
              <a:ext uri="{FF2B5EF4-FFF2-40B4-BE49-F238E27FC236}">
                <a16:creationId xmlns:a16="http://schemas.microsoft.com/office/drawing/2014/main" id="{154F3769-8F17-CCC5-A5B0-0CB6CFA75CD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5403" y="2169786"/>
            <a:ext cx="1067748" cy="602078"/>
          </a:xfrm>
          <a:prstGeom prst="rect">
            <a:avLst/>
          </a:prstGeom>
        </p:spPr>
      </p:pic>
      <p:pic>
        <p:nvPicPr>
          <p:cNvPr id="30" name="Obraz 29">
            <a:extLst>
              <a:ext uri="{FF2B5EF4-FFF2-40B4-BE49-F238E27FC236}">
                <a16:creationId xmlns:a16="http://schemas.microsoft.com/office/drawing/2014/main" id="{CB549283-1A2C-E6BE-C55C-AEC90041862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46179" y="2249651"/>
            <a:ext cx="1494474" cy="403508"/>
          </a:xfrm>
          <a:prstGeom prst="rect">
            <a:avLst/>
          </a:prstGeom>
        </p:spPr>
      </p:pic>
      <p:pic>
        <p:nvPicPr>
          <p:cNvPr id="33" name="Obraz 32">
            <a:extLst>
              <a:ext uri="{FF2B5EF4-FFF2-40B4-BE49-F238E27FC236}">
                <a16:creationId xmlns:a16="http://schemas.microsoft.com/office/drawing/2014/main" id="{A8DE053C-428D-A5CB-C002-E75143685A1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48974" y="1659527"/>
            <a:ext cx="1153887" cy="385398"/>
          </a:xfrm>
          <a:prstGeom prst="rect">
            <a:avLst/>
          </a:prstGeom>
        </p:spPr>
      </p:pic>
      <p:pic>
        <p:nvPicPr>
          <p:cNvPr id="34" name="Obraz 33">
            <a:extLst>
              <a:ext uri="{FF2B5EF4-FFF2-40B4-BE49-F238E27FC236}">
                <a16:creationId xmlns:a16="http://schemas.microsoft.com/office/drawing/2014/main" id="{390FD970-ECAD-4487-4313-D57B425798BA}"/>
              </a:ext>
            </a:extLst>
          </p:cNvPr>
          <p:cNvPicPr>
            <a:picLocks noChangeAspect="1"/>
          </p:cNvPicPr>
          <p:nvPr/>
        </p:nvPicPr>
        <p:blipFill>
          <a:blip r:embed="rId14"/>
          <a:stretch>
            <a:fillRect/>
          </a:stretch>
        </p:blipFill>
        <p:spPr>
          <a:xfrm>
            <a:off x="3949728" y="2365679"/>
            <a:ext cx="1401997" cy="295556"/>
          </a:xfrm>
          <a:prstGeom prst="rect">
            <a:avLst/>
          </a:prstGeom>
        </p:spPr>
      </p:pic>
      <p:pic>
        <p:nvPicPr>
          <p:cNvPr id="35" name="Obraz 34">
            <a:extLst>
              <a:ext uri="{FF2B5EF4-FFF2-40B4-BE49-F238E27FC236}">
                <a16:creationId xmlns:a16="http://schemas.microsoft.com/office/drawing/2014/main" id="{54AD7488-F675-85F4-B9B9-78A0F6DE335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876328" y="1522813"/>
            <a:ext cx="549698" cy="549698"/>
          </a:xfrm>
          <a:prstGeom prst="rect">
            <a:avLst/>
          </a:prstGeom>
        </p:spPr>
      </p:pic>
      <p:pic>
        <p:nvPicPr>
          <p:cNvPr id="36" name="Obraz 35">
            <a:extLst>
              <a:ext uri="{FF2B5EF4-FFF2-40B4-BE49-F238E27FC236}">
                <a16:creationId xmlns:a16="http://schemas.microsoft.com/office/drawing/2014/main" id="{83EEFAA4-4135-1B4A-2C73-2BBCA90D218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639981" y="2263498"/>
            <a:ext cx="2083245" cy="461542"/>
          </a:xfrm>
          <a:prstGeom prst="rect">
            <a:avLst/>
          </a:prstGeom>
        </p:spPr>
      </p:pic>
      <p:pic>
        <p:nvPicPr>
          <p:cNvPr id="42" name="Obraz 41">
            <a:extLst>
              <a:ext uri="{FF2B5EF4-FFF2-40B4-BE49-F238E27FC236}">
                <a16:creationId xmlns:a16="http://schemas.microsoft.com/office/drawing/2014/main" id="{7DCCD1E8-4C85-0278-2841-2D630D4EB0F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48358" y="3895109"/>
            <a:ext cx="1183298" cy="471276"/>
          </a:xfrm>
          <a:prstGeom prst="rect">
            <a:avLst/>
          </a:prstGeom>
        </p:spPr>
      </p:pic>
      <p:pic>
        <p:nvPicPr>
          <p:cNvPr id="46" name="Obraz 45">
            <a:extLst>
              <a:ext uri="{FF2B5EF4-FFF2-40B4-BE49-F238E27FC236}">
                <a16:creationId xmlns:a16="http://schemas.microsoft.com/office/drawing/2014/main" id="{EF0C6076-F92B-21A5-8B15-AFF5C3281B71}"/>
              </a:ext>
            </a:extLst>
          </p:cNvPr>
          <p:cNvPicPr>
            <a:picLocks noChangeAspect="1"/>
          </p:cNvPicPr>
          <p:nvPr/>
        </p:nvPicPr>
        <p:blipFill>
          <a:blip r:embed="rId18"/>
          <a:stretch>
            <a:fillRect/>
          </a:stretch>
        </p:blipFill>
        <p:spPr>
          <a:xfrm>
            <a:off x="1891133" y="3193416"/>
            <a:ext cx="1853345" cy="1029767"/>
          </a:xfrm>
          <a:prstGeom prst="rect">
            <a:avLst/>
          </a:prstGeom>
        </p:spPr>
      </p:pic>
      <p:pic>
        <p:nvPicPr>
          <p:cNvPr id="48" name="Obraz 47">
            <a:extLst>
              <a:ext uri="{FF2B5EF4-FFF2-40B4-BE49-F238E27FC236}">
                <a16:creationId xmlns:a16="http://schemas.microsoft.com/office/drawing/2014/main" id="{BC996A88-2921-D73C-6F46-B32127F25B5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900343" y="3112748"/>
            <a:ext cx="1311008" cy="763662"/>
          </a:xfrm>
          <a:prstGeom prst="rect">
            <a:avLst/>
          </a:prstGeom>
        </p:spPr>
      </p:pic>
      <p:pic>
        <p:nvPicPr>
          <p:cNvPr id="49" name="Obraz 48">
            <a:extLst>
              <a:ext uri="{FF2B5EF4-FFF2-40B4-BE49-F238E27FC236}">
                <a16:creationId xmlns:a16="http://schemas.microsoft.com/office/drawing/2014/main" id="{191E4BDD-6196-C53D-73F6-0037F0C5C2C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677285" y="3297354"/>
            <a:ext cx="1588062" cy="602140"/>
          </a:xfrm>
          <a:prstGeom prst="rect">
            <a:avLst/>
          </a:prstGeom>
        </p:spPr>
      </p:pic>
      <p:pic>
        <p:nvPicPr>
          <p:cNvPr id="50" name="Obraz 49">
            <a:extLst>
              <a:ext uri="{FF2B5EF4-FFF2-40B4-BE49-F238E27FC236}">
                <a16:creationId xmlns:a16="http://schemas.microsoft.com/office/drawing/2014/main" id="{9D536E75-7BA6-D368-5AE6-12A16C73D9AA}"/>
              </a:ext>
            </a:extLst>
          </p:cNvPr>
          <p:cNvPicPr>
            <a:picLocks noChangeAspect="1"/>
          </p:cNvPicPr>
          <p:nvPr/>
        </p:nvPicPr>
        <p:blipFill>
          <a:blip r:embed="rId21"/>
          <a:stretch>
            <a:fillRect/>
          </a:stretch>
        </p:blipFill>
        <p:spPr>
          <a:xfrm>
            <a:off x="2211584" y="3992432"/>
            <a:ext cx="1311556" cy="330471"/>
          </a:xfrm>
          <a:prstGeom prst="rect">
            <a:avLst/>
          </a:prstGeom>
        </p:spPr>
      </p:pic>
      <p:pic>
        <p:nvPicPr>
          <p:cNvPr id="51" name="Obraz 50">
            <a:extLst>
              <a:ext uri="{FF2B5EF4-FFF2-40B4-BE49-F238E27FC236}">
                <a16:creationId xmlns:a16="http://schemas.microsoft.com/office/drawing/2014/main" id="{1E249E35-71A0-A9A5-51A6-BA5CD38B86A4}"/>
              </a:ext>
            </a:extLst>
          </p:cNvPr>
          <p:cNvPicPr>
            <a:picLocks noChangeAspect="1"/>
          </p:cNvPicPr>
          <p:nvPr/>
        </p:nvPicPr>
        <p:blipFill>
          <a:blip r:embed="rId22"/>
          <a:stretch>
            <a:fillRect/>
          </a:stretch>
        </p:blipFill>
        <p:spPr>
          <a:xfrm>
            <a:off x="3780998" y="3753579"/>
            <a:ext cx="1004421" cy="846051"/>
          </a:xfrm>
          <a:prstGeom prst="rect">
            <a:avLst/>
          </a:prstGeom>
        </p:spPr>
      </p:pic>
      <p:pic>
        <p:nvPicPr>
          <p:cNvPr id="52" name="Obraz 51">
            <a:extLst>
              <a:ext uri="{FF2B5EF4-FFF2-40B4-BE49-F238E27FC236}">
                <a16:creationId xmlns:a16="http://schemas.microsoft.com/office/drawing/2014/main" id="{2E4E23AF-95BB-0A2E-A844-59AF86716E45}"/>
              </a:ext>
            </a:extLst>
          </p:cNvPr>
          <p:cNvPicPr>
            <a:picLocks noChangeAspect="1"/>
          </p:cNvPicPr>
          <p:nvPr/>
        </p:nvPicPr>
        <p:blipFill>
          <a:blip r:embed="rId23"/>
          <a:stretch>
            <a:fillRect/>
          </a:stretch>
        </p:blipFill>
        <p:spPr>
          <a:xfrm>
            <a:off x="5450105" y="3131564"/>
            <a:ext cx="1231499" cy="755367"/>
          </a:xfrm>
          <a:prstGeom prst="rect">
            <a:avLst/>
          </a:prstGeom>
        </p:spPr>
      </p:pic>
      <p:cxnSp>
        <p:nvCxnSpPr>
          <p:cNvPr id="53" name="Łącznik prosty 52">
            <a:extLst>
              <a:ext uri="{FF2B5EF4-FFF2-40B4-BE49-F238E27FC236}">
                <a16:creationId xmlns:a16="http://schemas.microsoft.com/office/drawing/2014/main" id="{BEECD18D-86A0-2FE8-0F53-CBCAE7F31726}"/>
              </a:ext>
            </a:extLst>
          </p:cNvPr>
          <p:cNvCxnSpPr/>
          <p:nvPr/>
        </p:nvCxnSpPr>
        <p:spPr>
          <a:xfrm flipV="1">
            <a:off x="304800" y="2885927"/>
            <a:ext cx="9144000" cy="31342"/>
          </a:xfrm>
          <a:prstGeom prst="line">
            <a:avLst/>
          </a:prstGeom>
          <a:ln>
            <a:solidFill>
              <a:schemeClr val="accent1">
                <a:lumMod val="20000"/>
                <a:lumOff val="80000"/>
              </a:schemeClr>
            </a:solidFill>
          </a:ln>
        </p:spPr>
        <p:style>
          <a:lnRef idx="1">
            <a:schemeClr val="accent5"/>
          </a:lnRef>
          <a:fillRef idx="0">
            <a:schemeClr val="accent5"/>
          </a:fillRef>
          <a:effectRef idx="0">
            <a:schemeClr val="accent5"/>
          </a:effectRef>
          <a:fontRef idx="minor">
            <a:schemeClr val="tx1"/>
          </a:fontRef>
        </p:style>
      </p:cxnSp>
      <p:pic>
        <p:nvPicPr>
          <p:cNvPr id="58" name="Obraz 57">
            <a:extLst>
              <a:ext uri="{FF2B5EF4-FFF2-40B4-BE49-F238E27FC236}">
                <a16:creationId xmlns:a16="http://schemas.microsoft.com/office/drawing/2014/main" id="{7044085D-68A3-5246-7828-47F1DB5E5803}"/>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24799" y="4908913"/>
            <a:ext cx="1273991" cy="748732"/>
          </a:xfrm>
          <a:prstGeom prst="rect">
            <a:avLst/>
          </a:prstGeom>
        </p:spPr>
      </p:pic>
      <p:pic>
        <p:nvPicPr>
          <p:cNvPr id="59" name="Obraz 58">
            <a:extLst>
              <a:ext uri="{FF2B5EF4-FFF2-40B4-BE49-F238E27FC236}">
                <a16:creationId xmlns:a16="http://schemas.microsoft.com/office/drawing/2014/main" id="{5F169C89-77DE-3149-0C06-B83ADD92D88B}"/>
              </a:ext>
            </a:extLst>
          </p:cNvPr>
          <p:cNvPicPr>
            <a:picLocks noChangeAspect="1"/>
          </p:cNvPicPr>
          <p:nvPr/>
        </p:nvPicPr>
        <p:blipFill>
          <a:blip r:embed="rId25"/>
          <a:stretch>
            <a:fillRect/>
          </a:stretch>
        </p:blipFill>
        <p:spPr>
          <a:xfrm>
            <a:off x="4281199" y="5448768"/>
            <a:ext cx="2278884" cy="284053"/>
          </a:xfrm>
          <a:prstGeom prst="rect">
            <a:avLst/>
          </a:prstGeom>
        </p:spPr>
      </p:pic>
      <p:pic>
        <p:nvPicPr>
          <p:cNvPr id="63" name="Obraz 62">
            <a:extLst>
              <a:ext uri="{FF2B5EF4-FFF2-40B4-BE49-F238E27FC236}">
                <a16:creationId xmlns:a16="http://schemas.microsoft.com/office/drawing/2014/main" id="{0E439E28-AB0A-CD38-5753-BD5613C090A4}"/>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8173121" y="4656674"/>
            <a:ext cx="1222232" cy="611118"/>
          </a:xfrm>
          <a:prstGeom prst="rect">
            <a:avLst/>
          </a:prstGeom>
        </p:spPr>
      </p:pic>
      <p:pic>
        <p:nvPicPr>
          <p:cNvPr id="64" name="Obraz 63">
            <a:extLst>
              <a:ext uri="{FF2B5EF4-FFF2-40B4-BE49-F238E27FC236}">
                <a16:creationId xmlns:a16="http://schemas.microsoft.com/office/drawing/2014/main" id="{AD663CEC-AC1F-11D2-49BC-DF49A1655319}"/>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707911" y="5635579"/>
            <a:ext cx="1315363" cy="480175"/>
          </a:xfrm>
          <a:prstGeom prst="rect">
            <a:avLst/>
          </a:prstGeom>
        </p:spPr>
      </p:pic>
      <p:pic>
        <p:nvPicPr>
          <p:cNvPr id="65" name="Obraz 64">
            <a:extLst>
              <a:ext uri="{FF2B5EF4-FFF2-40B4-BE49-F238E27FC236}">
                <a16:creationId xmlns:a16="http://schemas.microsoft.com/office/drawing/2014/main" id="{A366263B-ED37-E8C4-94B3-7673ED2323D6}"/>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8129669" y="5437717"/>
            <a:ext cx="1309136" cy="755480"/>
          </a:xfrm>
          <a:prstGeom prst="rect">
            <a:avLst/>
          </a:prstGeom>
        </p:spPr>
      </p:pic>
      <p:cxnSp>
        <p:nvCxnSpPr>
          <p:cNvPr id="66" name="Łącznik prosty 65">
            <a:extLst>
              <a:ext uri="{FF2B5EF4-FFF2-40B4-BE49-F238E27FC236}">
                <a16:creationId xmlns:a16="http://schemas.microsoft.com/office/drawing/2014/main" id="{55515739-4B43-5C81-9644-34A63985CE52}"/>
              </a:ext>
            </a:extLst>
          </p:cNvPr>
          <p:cNvCxnSpPr>
            <a:cxnSpLocks/>
          </p:cNvCxnSpPr>
          <p:nvPr/>
        </p:nvCxnSpPr>
        <p:spPr>
          <a:xfrm flipV="1">
            <a:off x="0" y="4511818"/>
            <a:ext cx="9673810" cy="9387"/>
          </a:xfrm>
          <a:prstGeom prst="line">
            <a:avLst/>
          </a:prstGeom>
          <a:ln>
            <a:solidFill>
              <a:schemeClr val="accent1">
                <a:lumMod val="20000"/>
                <a:lumOff val="80000"/>
              </a:schemeClr>
            </a:solidFill>
          </a:ln>
        </p:spPr>
        <p:style>
          <a:lnRef idx="1">
            <a:schemeClr val="accent5"/>
          </a:lnRef>
          <a:fillRef idx="0">
            <a:schemeClr val="accent5"/>
          </a:fillRef>
          <a:effectRef idx="0">
            <a:schemeClr val="accent5"/>
          </a:effectRef>
          <a:fontRef idx="minor">
            <a:schemeClr val="tx1"/>
          </a:fontRef>
        </p:style>
      </p:cxnSp>
      <p:pic>
        <p:nvPicPr>
          <p:cNvPr id="11" name="Obraz 10">
            <a:extLst>
              <a:ext uri="{FF2B5EF4-FFF2-40B4-BE49-F238E27FC236}">
                <a16:creationId xmlns:a16="http://schemas.microsoft.com/office/drawing/2014/main" id="{F2CD756D-3782-CB70-01C7-FC369427C98F}"/>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4908935" y="1490033"/>
            <a:ext cx="511706" cy="612922"/>
          </a:xfrm>
          <a:prstGeom prst="rect">
            <a:avLst/>
          </a:prstGeom>
        </p:spPr>
      </p:pic>
      <p:pic>
        <p:nvPicPr>
          <p:cNvPr id="20" name="Obraz 19">
            <a:extLst>
              <a:ext uri="{FF2B5EF4-FFF2-40B4-BE49-F238E27FC236}">
                <a16:creationId xmlns:a16="http://schemas.microsoft.com/office/drawing/2014/main" id="{E590C7FE-2985-80AA-DA6B-C14CA0401F1B}"/>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5265347" y="4039993"/>
            <a:ext cx="1517684" cy="353635"/>
          </a:xfrm>
          <a:prstGeom prst="rect">
            <a:avLst/>
          </a:prstGeom>
        </p:spPr>
      </p:pic>
      <p:pic>
        <p:nvPicPr>
          <p:cNvPr id="26" name="Obraz 25">
            <a:extLst>
              <a:ext uri="{FF2B5EF4-FFF2-40B4-BE49-F238E27FC236}">
                <a16:creationId xmlns:a16="http://schemas.microsoft.com/office/drawing/2014/main" id="{332FFF81-58EF-74A8-315C-C882635BAF4D}"/>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197713" y="3472099"/>
            <a:ext cx="2920826" cy="1460413"/>
          </a:xfrm>
          <a:prstGeom prst="rect">
            <a:avLst/>
          </a:prstGeom>
        </p:spPr>
      </p:pic>
      <p:pic>
        <p:nvPicPr>
          <p:cNvPr id="29" name="Obraz 28">
            <a:extLst>
              <a:ext uri="{FF2B5EF4-FFF2-40B4-BE49-F238E27FC236}">
                <a16:creationId xmlns:a16="http://schemas.microsoft.com/office/drawing/2014/main" id="{7E05BCB8-D608-8A36-6857-251994013DE9}"/>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5711850" y="1389972"/>
            <a:ext cx="724001" cy="762106"/>
          </a:xfrm>
          <a:prstGeom prst="rect">
            <a:avLst/>
          </a:prstGeom>
        </p:spPr>
      </p:pic>
      <p:pic>
        <p:nvPicPr>
          <p:cNvPr id="32" name="Obraz 31">
            <a:extLst>
              <a:ext uri="{FF2B5EF4-FFF2-40B4-BE49-F238E27FC236}">
                <a16:creationId xmlns:a16="http://schemas.microsoft.com/office/drawing/2014/main" id="{3D2BF874-1AFA-9548-C51E-B70071ABA08B}"/>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8319632" y="3623575"/>
            <a:ext cx="1199459" cy="936365"/>
          </a:xfrm>
          <a:prstGeom prst="rect">
            <a:avLst/>
          </a:prstGeom>
        </p:spPr>
      </p:pic>
      <p:pic>
        <p:nvPicPr>
          <p:cNvPr id="38" name="Obraz 37">
            <a:extLst>
              <a:ext uri="{FF2B5EF4-FFF2-40B4-BE49-F238E27FC236}">
                <a16:creationId xmlns:a16="http://schemas.microsoft.com/office/drawing/2014/main" id="{0E913E7B-17FB-2CB0-9FCB-CAA5C1E49E61}"/>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4614260" y="5907704"/>
            <a:ext cx="1169304" cy="351181"/>
          </a:xfrm>
          <a:prstGeom prst="rect">
            <a:avLst/>
          </a:prstGeom>
        </p:spPr>
      </p:pic>
      <p:pic>
        <p:nvPicPr>
          <p:cNvPr id="44" name="Obraz 43">
            <a:extLst>
              <a:ext uri="{FF2B5EF4-FFF2-40B4-BE49-F238E27FC236}">
                <a16:creationId xmlns:a16="http://schemas.microsoft.com/office/drawing/2014/main" id="{C2B81C54-2DF7-4046-6931-1713F8426CDD}"/>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6669054" y="1484902"/>
            <a:ext cx="948681" cy="631836"/>
          </a:xfrm>
          <a:prstGeom prst="rect">
            <a:avLst/>
          </a:prstGeom>
        </p:spPr>
      </p:pic>
      <p:pic>
        <p:nvPicPr>
          <p:cNvPr id="47" name="Obraz 46">
            <a:extLst>
              <a:ext uri="{FF2B5EF4-FFF2-40B4-BE49-F238E27FC236}">
                <a16:creationId xmlns:a16="http://schemas.microsoft.com/office/drawing/2014/main" id="{A4CCCB82-6BED-4744-A85E-86923C87F3C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6271463" y="4876148"/>
            <a:ext cx="1649009" cy="234642"/>
          </a:xfrm>
          <a:prstGeom prst="rect">
            <a:avLst/>
          </a:prstGeom>
        </p:spPr>
      </p:pic>
      <p:pic>
        <p:nvPicPr>
          <p:cNvPr id="68" name="Obraz 67">
            <a:extLst>
              <a:ext uri="{FF2B5EF4-FFF2-40B4-BE49-F238E27FC236}">
                <a16:creationId xmlns:a16="http://schemas.microsoft.com/office/drawing/2014/main" id="{85D8DF7D-F315-D54F-1564-43CFE03EA59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8387231" y="3135962"/>
            <a:ext cx="911997" cy="537769"/>
          </a:xfrm>
          <a:prstGeom prst="rect">
            <a:avLst/>
          </a:prstGeom>
        </p:spPr>
      </p:pic>
      <p:pic>
        <p:nvPicPr>
          <p:cNvPr id="70" name="Obraz 69">
            <a:extLst>
              <a:ext uri="{FF2B5EF4-FFF2-40B4-BE49-F238E27FC236}">
                <a16:creationId xmlns:a16="http://schemas.microsoft.com/office/drawing/2014/main" id="{F5EA6F81-4BB3-C586-DB52-C222233DF79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932603" y="2247275"/>
            <a:ext cx="1324106" cy="489624"/>
          </a:xfrm>
          <a:prstGeom prst="rect">
            <a:avLst/>
          </a:prstGeom>
        </p:spPr>
      </p:pic>
      <p:pic>
        <p:nvPicPr>
          <p:cNvPr id="73" name="Obraz 72">
            <a:extLst>
              <a:ext uri="{FF2B5EF4-FFF2-40B4-BE49-F238E27FC236}">
                <a16:creationId xmlns:a16="http://schemas.microsoft.com/office/drawing/2014/main" id="{A721CF4D-5A90-DBB2-D32B-6C979A062AB4}"/>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7845751" y="1451459"/>
            <a:ext cx="1324106" cy="639131"/>
          </a:xfrm>
          <a:prstGeom prst="rect">
            <a:avLst/>
          </a:prstGeom>
        </p:spPr>
      </p:pic>
      <p:sp>
        <p:nvSpPr>
          <p:cNvPr id="7" name="TextBox 12">
            <a:extLst>
              <a:ext uri="{FF2B5EF4-FFF2-40B4-BE49-F238E27FC236}">
                <a16:creationId xmlns:a16="http://schemas.microsoft.com/office/drawing/2014/main" id="{5C5669C5-AF92-C64A-3934-FF19BBF661F1}"/>
              </a:ext>
            </a:extLst>
          </p:cNvPr>
          <p:cNvSpPr txBox="1"/>
          <p:nvPr/>
        </p:nvSpPr>
        <p:spPr>
          <a:xfrm>
            <a:off x="732677" y="405808"/>
            <a:ext cx="5425344" cy="548640"/>
          </a:xfrm>
          <a:prstGeom prst="rect">
            <a:avLst/>
          </a:prstGeom>
        </p:spPr>
        <p:txBody>
          <a:bodyPr lIns="0" tIns="0" rIns="0" bIns="0" rtlCol="0" anchor="t">
            <a:spAutoFit/>
          </a:bodyPr>
          <a:lstStyle/>
          <a:p>
            <a:pPr marL="0" lvl="0" indent="0">
              <a:lnSpc>
                <a:spcPts val="4409"/>
              </a:lnSpc>
              <a:spcBef>
                <a:spcPct val="0"/>
              </a:spcBef>
            </a:pPr>
            <a:r>
              <a:rPr lang="en-US" sz="3150" dirty="0">
                <a:solidFill>
                  <a:srgbClr val="193779"/>
                </a:solidFill>
                <a:latin typeface="Roboto"/>
              </a:rPr>
              <a:t>Our investors</a:t>
            </a:r>
          </a:p>
        </p:txBody>
      </p:sp>
      <p:sp>
        <p:nvSpPr>
          <p:cNvPr id="27" name="pole tekstowe 26">
            <a:extLst>
              <a:ext uri="{FF2B5EF4-FFF2-40B4-BE49-F238E27FC236}">
                <a16:creationId xmlns:a16="http://schemas.microsoft.com/office/drawing/2014/main" id="{D6BAB3BB-263B-2D05-B927-6D19F8034182}"/>
              </a:ext>
            </a:extLst>
          </p:cNvPr>
          <p:cNvSpPr txBox="1"/>
          <p:nvPr/>
        </p:nvSpPr>
        <p:spPr>
          <a:xfrm>
            <a:off x="625403" y="1168429"/>
            <a:ext cx="5313054" cy="335989"/>
          </a:xfrm>
          <a:prstGeom prst="rect">
            <a:avLst/>
          </a:prstGeom>
          <a:noFill/>
        </p:spPr>
        <p:txBody>
          <a:bodyPr wrap="square">
            <a:spAutoFit/>
          </a:bodyPr>
          <a:lstStyle/>
          <a:p>
            <a:pPr>
              <a:lnSpc>
                <a:spcPts val="1852"/>
              </a:lnSpc>
              <a:spcBef>
                <a:spcPct val="0"/>
              </a:spcBef>
            </a:pPr>
            <a:r>
              <a:rPr lang="en-US" sz="1800" dirty="0">
                <a:solidFill>
                  <a:srgbClr val="374E93"/>
                </a:solidFill>
                <a:latin typeface="Roboto"/>
              </a:rPr>
              <a:t>small and micro companies</a:t>
            </a:r>
          </a:p>
        </p:txBody>
      </p:sp>
      <p:sp>
        <p:nvSpPr>
          <p:cNvPr id="37" name="pole tekstowe 36">
            <a:extLst>
              <a:ext uri="{FF2B5EF4-FFF2-40B4-BE49-F238E27FC236}">
                <a16:creationId xmlns:a16="http://schemas.microsoft.com/office/drawing/2014/main" id="{EE72B60E-194D-7CB8-E2C8-1C37588DD74A}"/>
              </a:ext>
            </a:extLst>
          </p:cNvPr>
          <p:cNvSpPr txBox="1"/>
          <p:nvPr/>
        </p:nvSpPr>
        <p:spPr>
          <a:xfrm>
            <a:off x="600303" y="2902348"/>
            <a:ext cx="5313054" cy="335989"/>
          </a:xfrm>
          <a:prstGeom prst="rect">
            <a:avLst/>
          </a:prstGeom>
          <a:noFill/>
        </p:spPr>
        <p:txBody>
          <a:bodyPr wrap="square">
            <a:spAutoFit/>
          </a:bodyPr>
          <a:lstStyle/>
          <a:p>
            <a:pPr>
              <a:lnSpc>
                <a:spcPts val="1852"/>
              </a:lnSpc>
              <a:spcBef>
                <a:spcPct val="0"/>
              </a:spcBef>
            </a:pPr>
            <a:r>
              <a:rPr lang="en-US" sz="1800" dirty="0">
                <a:solidFill>
                  <a:srgbClr val="374E93"/>
                </a:solidFill>
                <a:latin typeface="Roboto"/>
              </a:rPr>
              <a:t>medium-sized</a:t>
            </a:r>
            <a:r>
              <a:rPr lang="pl-PL" sz="1800" dirty="0">
                <a:solidFill>
                  <a:srgbClr val="374E93"/>
                </a:solidFill>
                <a:latin typeface="Roboto"/>
              </a:rPr>
              <a:t> </a:t>
            </a:r>
            <a:r>
              <a:rPr lang="en-US" sz="1800" dirty="0">
                <a:solidFill>
                  <a:srgbClr val="374E93"/>
                </a:solidFill>
                <a:latin typeface="Roboto"/>
              </a:rPr>
              <a:t>companies</a:t>
            </a:r>
          </a:p>
        </p:txBody>
      </p:sp>
      <p:sp>
        <p:nvSpPr>
          <p:cNvPr id="41" name="pole tekstowe 40">
            <a:extLst>
              <a:ext uri="{FF2B5EF4-FFF2-40B4-BE49-F238E27FC236}">
                <a16:creationId xmlns:a16="http://schemas.microsoft.com/office/drawing/2014/main" id="{D0EE9E71-0D10-3B2B-5AD1-13D6EA7B1617}"/>
              </a:ext>
            </a:extLst>
          </p:cNvPr>
          <p:cNvSpPr txBox="1"/>
          <p:nvPr/>
        </p:nvSpPr>
        <p:spPr>
          <a:xfrm>
            <a:off x="567051" y="4580647"/>
            <a:ext cx="5313054" cy="335989"/>
          </a:xfrm>
          <a:prstGeom prst="rect">
            <a:avLst/>
          </a:prstGeom>
          <a:noFill/>
        </p:spPr>
        <p:txBody>
          <a:bodyPr wrap="square">
            <a:spAutoFit/>
          </a:bodyPr>
          <a:lstStyle/>
          <a:p>
            <a:pPr>
              <a:lnSpc>
                <a:spcPts val="1852"/>
              </a:lnSpc>
              <a:spcBef>
                <a:spcPct val="0"/>
              </a:spcBef>
            </a:pPr>
            <a:r>
              <a:rPr lang="en-US" sz="1800" dirty="0">
                <a:solidFill>
                  <a:srgbClr val="374E93"/>
                </a:solidFill>
                <a:latin typeface="Roboto"/>
              </a:rPr>
              <a:t>large companies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1606" y="-151569"/>
            <a:ext cx="2092771" cy="7618338"/>
            <a:chOff x="0" y="0"/>
            <a:chExt cx="798759" cy="2907731"/>
          </a:xfrm>
        </p:grpSpPr>
        <p:sp>
          <p:nvSpPr>
            <p:cNvPr id="3" name="Freeform 3"/>
            <p:cNvSpPr/>
            <p:nvPr/>
          </p:nvSpPr>
          <p:spPr>
            <a:xfrm>
              <a:off x="0" y="0"/>
              <a:ext cx="798759" cy="2907731"/>
            </a:xfrm>
            <a:custGeom>
              <a:avLst/>
              <a:gdLst/>
              <a:ahLst/>
              <a:cxnLst/>
              <a:rect l="l" t="t" r="r" b="b"/>
              <a:pathLst>
                <a:path w="798759" h="2907731">
                  <a:moveTo>
                    <a:pt x="0" y="0"/>
                  </a:moveTo>
                  <a:lnTo>
                    <a:pt x="798759" y="0"/>
                  </a:lnTo>
                  <a:lnTo>
                    <a:pt x="798759" y="2907731"/>
                  </a:lnTo>
                  <a:lnTo>
                    <a:pt x="0" y="2907731"/>
                  </a:lnTo>
                  <a:close/>
                </a:path>
              </a:pathLst>
            </a:custGeom>
            <a:solidFill>
              <a:srgbClr val="0D9EA2"/>
            </a:solidFill>
          </p:spPr>
        </p:sp>
        <p:sp>
          <p:nvSpPr>
            <p:cNvPr id="4" name="TextBox 4"/>
            <p:cNvSpPr txBox="1"/>
            <p:nvPr/>
          </p:nvSpPr>
          <p:spPr>
            <a:xfrm>
              <a:off x="0" y="-38100"/>
              <a:ext cx="798759" cy="2945831"/>
            </a:xfrm>
            <a:prstGeom prst="rect">
              <a:avLst/>
            </a:prstGeom>
          </p:spPr>
          <p:txBody>
            <a:bodyPr lIns="49295" tIns="49295" rIns="49295" bIns="49295" rtlCol="0" anchor="ctr"/>
            <a:lstStyle/>
            <a:p>
              <a:pPr algn="ctr">
                <a:lnSpc>
                  <a:spcPts val="1901"/>
                </a:lnSpc>
              </a:pPr>
              <a:endParaRPr/>
            </a:p>
          </p:txBody>
        </p:sp>
      </p:grpSp>
      <p:grpSp>
        <p:nvGrpSpPr>
          <p:cNvPr id="5" name="Group 5"/>
          <p:cNvGrpSpPr/>
          <p:nvPr/>
        </p:nvGrpSpPr>
        <p:grpSpPr>
          <a:xfrm>
            <a:off x="963644" y="1311287"/>
            <a:ext cx="3325728" cy="4809689"/>
            <a:chOff x="0" y="0"/>
            <a:chExt cx="4434304" cy="6412919"/>
          </a:xfrm>
        </p:grpSpPr>
        <p:pic>
          <p:nvPicPr>
            <p:cNvPr id="6" name="Picture 6"/>
            <p:cNvPicPr>
              <a:picLocks noChangeAspect="1"/>
            </p:cNvPicPr>
            <p:nvPr/>
          </p:nvPicPr>
          <p:blipFill>
            <a:blip r:embed="rId2"/>
            <a:srcRect l="26951" r="26951"/>
            <a:stretch>
              <a:fillRect/>
            </a:stretch>
          </p:blipFill>
          <p:spPr>
            <a:xfrm>
              <a:off x="0" y="0"/>
              <a:ext cx="4434304" cy="6412919"/>
            </a:xfrm>
            <a:prstGeom prst="rect">
              <a:avLst/>
            </a:prstGeom>
          </p:spPr>
        </p:pic>
      </p:grpSp>
      <p:sp>
        <p:nvSpPr>
          <p:cNvPr id="7" name="Freeform 7"/>
          <p:cNvSpPr/>
          <p:nvPr/>
        </p:nvSpPr>
        <p:spPr>
          <a:xfrm>
            <a:off x="4913314" y="4168043"/>
            <a:ext cx="231248" cy="231248"/>
          </a:xfrm>
          <a:custGeom>
            <a:avLst/>
            <a:gdLst/>
            <a:ahLst/>
            <a:cxnLst/>
            <a:rect l="l" t="t" r="r" b="b"/>
            <a:pathLst>
              <a:path w="231248" h="231248">
                <a:moveTo>
                  <a:pt x="0" y="0"/>
                </a:moveTo>
                <a:lnTo>
                  <a:pt x="231248" y="0"/>
                </a:lnTo>
                <a:lnTo>
                  <a:pt x="231248" y="231248"/>
                </a:lnTo>
                <a:lnTo>
                  <a:pt x="0" y="2312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4913314" y="4475776"/>
            <a:ext cx="229667" cy="229667"/>
          </a:xfrm>
          <a:custGeom>
            <a:avLst/>
            <a:gdLst/>
            <a:ahLst/>
            <a:cxnLst/>
            <a:rect l="l" t="t" r="r" b="b"/>
            <a:pathLst>
              <a:path w="229667" h="229667">
                <a:moveTo>
                  <a:pt x="0" y="0"/>
                </a:moveTo>
                <a:lnTo>
                  <a:pt x="229668" y="0"/>
                </a:lnTo>
                <a:lnTo>
                  <a:pt x="229668" y="229667"/>
                </a:lnTo>
                <a:lnTo>
                  <a:pt x="0" y="2296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a:off x="4938011" y="4779386"/>
            <a:ext cx="181855" cy="249830"/>
          </a:xfrm>
          <a:custGeom>
            <a:avLst/>
            <a:gdLst/>
            <a:ahLst/>
            <a:cxnLst/>
            <a:rect l="l" t="t" r="r" b="b"/>
            <a:pathLst>
              <a:path w="181855" h="249830">
                <a:moveTo>
                  <a:pt x="0" y="0"/>
                </a:moveTo>
                <a:lnTo>
                  <a:pt x="181855" y="0"/>
                </a:lnTo>
                <a:lnTo>
                  <a:pt x="181855" y="249830"/>
                </a:lnTo>
                <a:lnTo>
                  <a:pt x="0" y="24983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4913314" y="2615718"/>
            <a:ext cx="4136092" cy="1061688"/>
          </a:xfrm>
          <a:prstGeom prst="rect">
            <a:avLst/>
          </a:prstGeom>
        </p:spPr>
        <p:txBody>
          <a:bodyPr lIns="0" tIns="0" rIns="0" bIns="0" rtlCol="0" anchor="t">
            <a:spAutoFit/>
          </a:bodyPr>
          <a:lstStyle/>
          <a:p>
            <a:pPr>
              <a:lnSpc>
                <a:spcPts val="8621"/>
              </a:lnSpc>
            </a:pPr>
            <a:r>
              <a:rPr lang="en-US" sz="6158" dirty="0">
                <a:solidFill>
                  <a:srgbClr val="FFFFFF"/>
                </a:solidFill>
                <a:latin typeface="Maven Pro Bold"/>
              </a:rPr>
              <a:t>Contact us</a:t>
            </a:r>
          </a:p>
        </p:txBody>
      </p:sp>
      <p:sp>
        <p:nvSpPr>
          <p:cNvPr id="11" name="TextBox 11"/>
          <p:cNvSpPr txBox="1"/>
          <p:nvPr/>
        </p:nvSpPr>
        <p:spPr>
          <a:xfrm>
            <a:off x="7803874" y="463239"/>
            <a:ext cx="1308884" cy="452185"/>
          </a:xfrm>
          <a:prstGeom prst="rect">
            <a:avLst/>
          </a:prstGeom>
        </p:spPr>
        <p:txBody>
          <a:bodyPr lIns="0" tIns="0" rIns="0" bIns="0" rtlCol="0" anchor="t">
            <a:spAutoFit/>
          </a:bodyPr>
          <a:lstStyle/>
          <a:p>
            <a:pPr>
              <a:lnSpc>
                <a:spcPts val="1834"/>
              </a:lnSpc>
            </a:pPr>
            <a:r>
              <a:rPr lang="en-US" sz="1444">
                <a:solidFill>
                  <a:srgbClr val="FFFFFF"/>
                </a:solidFill>
                <a:latin typeface="Almarai"/>
              </a:rPr>
              <a:t>Giggling Platypus Co.</a:t>
            </a:r>
          </a:p>
        </p:txBody>
      </p:sp>
      <p:sp>
        <p:nvSpPr>
          <p:cNvPr id="12" name="TextBox 12"/>
          <p:cNvSpPr txBox="1"/>
          <p:nvPr/>
        </p:nvSpPr>
        <p:spPr>
          <a:xfrm>
            <a:off x="5231876" y="4129943"/>
            <a:ext cx="1837281" cy="251746"/>
          </a:xfrm>
          <a:prstGeom prst="rect">
            <a:avLst/>
          </a:prstGeom>
        </p:spPr>
        <p:txBody>
          <a:bodyPr lIns="0" tIns="0" rIns="0" bIns="0" rtlCol="0" anchor="t">
            <a:spAutoFit/>
          </a:bodyPr>
          <a:lstStyle/>
          <a:p>
            <a:pPr>
              <a:lnSpc>
                <a:spcPts val="1979"/>
              </a:lnSpc>
            </a:pPr>
            <a:r>
              <a:rPr lang="en-US" sz="1413">
                <a:solidFill>
                  <a:srgbClr val="FFFFFF"/>
                </a:solidFill>
                <a:latin typeface="Almarai"/>
              </a:rPr>
              <a:t>+123-456-7890</a:t>
            </a:r>
          </a:p>
        </p:txBody>
      </p:sp>
      <p:sp>
        <p:nvSpPr>
          <p:cNvPr id="13" name="TextBox 13"/>
          <p:cNvSpPr txBox="1"/>
          <p:nvPr/>
        </p:nvSpPr>
        <p:spPr>
          <a:xfrm>
            <a:off x="4913314" y="5819135"/>
            <a:ext cx="719577" cy="246113"/>
          </a:xfrm>
          <a:prstGeom prst="rect">
            <a:avLst/>
          </a:prstGeom>
        </p:spPr>
        <p:txBody>
          <a:bodyPr lIns="0" tIns="0" rIns="0" bIns="0" rtlCol="0" anchor="t">
            <a:spAutoFit/>
          </a:bodyPr>
          <a:lstStyle/>
          <a:p>
            <a:pPr>
              <a:lnSpc>
                <a:spcPts val="1931"/>
              </a:lnSpc>
            </a:pPr>
            <a:r>
              <a:rPr lang="en-US" sz="1379">
                <a:solidFill>
                  <a:srgbClr val="FFFFFF"/>
                </a:solidFill>
                <a:latin typeface="Almarai"/>
              </a:rPr>
              <a:t>Page 13</a:t>
            </a:r>
          </a:p>
        </p:txBody>
      </p:sp>
      <p:sp>
        <p:nvSpPr>
          <p:cNvPr id="14" name="TextBox 14"/>
          <p:cNvSpPr txBox="1"/>
          <p:nvPr/>
        </p:nvSpPr>
        <p:spPr>
          <a:xfrm>
            <a:off x="5231876" y="4437676"/>
            <a:ext cx="2657536" cy="251746"/>
          </a:xfrm>
          <a:prstGeom prst="rect">
            <a:avLst/>
          </a:prstGeom>
        </p:spPr>
        <p:txBody>
          <a:bodyPr lIns="0" tIns="0" rIns="0" bIns="0" rtlCol="0" anchor="t">
            <a:spAutoFit/>
          </a:bodyPr>
          <a:lstStyle/>
          <a:p>
            <a:pPr>
              <a:lnSpc>
                <a:spcPts val="1979"/>
              </a:lnSpc>
            </a:pPr>
            <a:r>
              <a:rPr lang="en-US" sz="1413">
                <a:solidFill>
                  <a:srgbClr val="FFFFFF"/>
                </a:solidFill>
                <a:latin typeface="Almarai"/>
              </a:rPr>
              <a:t>www.reallygreatsite.com</a:t>
            </a:r>
          </a:p>
        </p:txBody>
      </p:sp>
      <p:sp>
        <p:nvSpPr>
          <p:cNvPr id="15" name="TextBox 15"/>
          <p:cNvSpPr txBox="1"/>
          <p:nvPr/>
        </p:nvSpPr>
        <p:spPr>
          <a:xfrm>
            <a:off x="5231876" y="4749913"/>
            <a:ext cx="3226440" cy="251746"/>
          </a:xfrm>
          <a:prstGeom prst="rect">
            <a:avLst/>
          </a:prstGeom>
        </p:spPr>
        <p:txBody>
          <a:bodyPr lIns="0" tIns="0" rIns="0" bIns="0" rtlCol="0" anchor="t">
            <a:spAutoFit/>
          </a:bodyPr>
          <a:lstStyle/>
          <a:p>
            <a:pPr>
              <a:lnSpc>
                <a:spcPts val="1979"/>
              </a:lnSpc>
            </a:pPr>
            <a:r>
              <a:rPr lang="en-US" sz="1413">
                <a:solidFill>
                  <a:srgbClr val="FFFFFF"/>
                </a:solidFill>
                <a:latin typeface="Almarai"/>
              </a:rPr>
              <a:t>123 Anywhere St., Any City, ST 12345</a:t>
            </a:r>
          </a:p>
        </p:txBody>
      </p:sp>
      <p:sp>
        <p:nvSpPr>
          <p:cNvPr id="16" name="TextBox 16"/>
          <p:cNvSpPr txBox="1"/>
          <p:nvPr/>
        </p:nvSpPr>
        <p:spPr>
          <a:xfrm>
            <a:off x="6462246" y="6239313"/>
            <a:ext cx="2724064" cy="340046"/>
          </a:xfrm>
          <a:prstGeom prst="rect">
            <a:avLst/>
          </a:prstGeom>
        </p:spPr>
        <p:txBody>
          <a:bodyPr lIns="0" tIns="0" rIns="0" bIns="0" rtlCol="0" anchor="t">
            <a:spAutoFit/>
          </a:bodyPr>
          <a:lstStyle/>
          <a:p>
            <a:pPr algn="r">
              <a:lnSpc>
                <a:spcPts val="2731"/>
              </a:lnSpc>
            </a:pPr>
            <a:r>
              <a:rPr lang="en-US" sz="1951" spc="19" dirty="0">
                <a:solidFill>
                  <a:srgbClr val="FFFFFF"/>
                </a:solidFill>
                <a:latin typeface="Almarai"/>
              </a:rPr>
              <a:t>By Pedro Fernandes</a:t>
            </a:r>
          </a:p>
        </p:txBody>
      </p:sp>
      <p:sp>
        <p:nvSpPr>
          <p:cNvPr id="17" name="TextBox 17"/>
          <p:cNvSpPr txBox="1"/>
          <p:nvPr/>
        </p:nvSpPr>
        <p:spPr>
          <a:xfrm>
            <a:off x="4588522" y="983551"/>
            <a:ext cx="5165077" cy="1381789"/>
          </a:xfrm>
          <a:prstGeom prst="rect">
            <a:avLst/>
          </a:prstGeom>
        </p:spPr>
        <p:txBody>
          <a:bodyPr wrap="square" lIns="0" tIns="0" rIns="0" bIns="0" rtlCol="0" anchor="t">
            <a:spAutoFit/>
          </a:bodyPr>
          <a:lstStyle/>
          <a:p>
            <a:pPr>
              <a:lnSpc>
                <a:spcPts val="3653"/>
              </a:lnSpc>
            </a:pPr>
            <a:r>
              <a:rPr lang="en-US" sz="2400" b="1" dirty="0">
                <a:solidFill>
                  <a:schemeClr val="tx2"/>
                </a:solidFill>
                <a:latin typeface="Roboto"/>
              </a:rPr>
              <a:t>INVEST</a:t>
            </a:r>
            <a:r>
              <a:rPr lang="pl-PL" sz="2400" b="1" dirty="0">
                <a:solidFill>
                  <a:schemeClr val="tx2"/>
                </a:solidFill>
                <a:latin typeface="Roboto"/>
              </a:rPr>
              <a:t> WITH US</a:t>
            </a:r>
          </a:p>
          <a:p>
            <a:pPr>
              <a:lnSpc>
                <a:spcPts val="3653"/>
              </a:lnSpc>
            </a:pPr>
            <a:r>
              <a:rPr lang="en-US" sz="2400" dirty="0">
                <a:solidFill>
                  <a:srgbClr val="193779"/>
                </a:solidFill>
                <a:latin typeface="Roboto"/>
              </a:rPr>
              <a:t>AND </a:t>
            </a:r>
            <a:endParaRPr lang="pl-PL" sz="2400" dirty="0">
              <a:solidFill>
                <a:srgbClr val="193779"/>
              </a:solidFill>
              <a:latin typeface="Roboto"/>
            </a:endParaRPr>
          </a:p>
          <a:p>
            <a:pPr>
              <a:lnSpc>
                <a:spcPts val="3653"/>
              </a:lnSpc>
            </a:pPr>
            <a:r>
              <a:rPr lang="en-US" sz="2400" dirty="0">
                <a:solidFill>
                  <a:srgbClr val="193779"/>
                </a:solidFill>
                <a:latin typeface="Roboto"/>
              </a:rPr>
              <a:t>BREATHE A SIGH </a:t>
            </a:r>
            <a:r>
              <a:rPr lang="en-US" sz="2400" dirty="0">
                <a:solidFill>
                  <a:schemeClr val="tx2"/>
                </a:solidFill>
                <a:latin typeface="Roboto"/>
              </a:rPr>
              <a:t>OF</a:t>
            </a:r>
            <a:r>
              <a:rPr lang="en-US" sz="2400" dirty="0">
                <a:solidFill>
                  <a:srgbClr val="193779"/>
                </a:solidFill>
                <a:latin typeface="Roboto"/>
              </a:rPr>
              <a:t> RELIEF</a:t>
            </a:r>
          </a:p>
        </p:txBody>
      </p:sp>
      <p:sp>
        <p:nvSpPr>
          <p:cNvPr id="18" name="TextBox 18"/>
          <p:cNvSpPr txBox="1"/>
          <p:nvPr/>
        </p:nvSpPr>
        <p:spPr>
          <a:xfrm>
            <a:off x="4686272" y="3523590"/>
            <a:ext cx="3876356" cy="1967333"/>
          </a:xfrm>
          <a:prstGeom prst="rect">
            <a:avLst/>
          </a:prstGeom>
        </p:spPr>
        <p:txBody>
          <a:bodyPr lIns="0" tIns="0" rIns="0" bIns="0" rtlCol="0" anchor="t">
            <a:spAutoFit/>
          </a:bodyPr>
          <a:lstStyle/>
          <a:p>
            <a:pPr algn="ctr">
              <a:lnSpc>
                <a:spcPts val="2564"/>
              </a:lnSpc>
            </a:pPr>
            <a:endParaRPr lang="pl-PL" sz="1563" dirty="0">
              <a:solidFill>
                <a:srgbClr val="374E93"/>
              </a:solidFill>
              <a:latin typeface="Roboto"/>
            </a:endParaRPr>
          </a:p>
          <a:p>
            <a:pPr algn="ctr">
              <a:lnSpc>
                <a:spcPts val="2564"/>
              </a:lnSpc>
            </a:pPr>
            <a:r>
              <a:rPr lang="en-US" sz="1563" dirty="0">
                <a:solidFill>
                  <a:srgbClr val="374E93"/>
                </a:solidFill>
                <a:latin typeface="Roboto"/>
              </a:rPr>
              <a:t>Warmia and </a:t>
            </a:r>
            <a:r>
              <a:rPr lang="en-US" sz="1563" dirty="0" err="1">
                <a:solidFill>
                  <a:srgbClr val="374E93"/>
                </a:solidFill>
                <a:latin typeface="Roboto"/>
              </a:rPr>
              <a:t>Mazury</a:t>
            </a:r>
            <a:r>
              <a:rPr lang="en-US" sz="1563" dirty="0">
                <a:solidFill>
                  <a:srgbClr val="374E93"/>
                </a:solidFill>
                <a:latin typeface="Roboto"/>
              </a:rPr>
              <a:t> Special Economic Zone</a:t>
            </a:r>
          </a:p>
          <a:p>
            <a:pPr algn="ctr">
              <a:lnSpc>
                <a:spcPts val="2564"/>
              </a:lnSpc>
            </a:pPr>
            <a:r>
              <a:rPr lang="en-US" sz="1563" dirty="0" err="1">
                <a:solidFill>
                  <a:srgbClr val="374E93"/>
                </a:solidFill>
                <a:latin typeface="Roboto"/>
              </a:rPr>
              <a:t>ul</a:t>
            </a:r>
            <a:r>
              <a:rPr lang="en-US" sz="1563" dirty="0">
                <a:solidFill>
                  <a:srgbClr val="374E93"/>
                </a:solidFill>
                <a:latin typeface="Roboto"/>
              </a:rPr>
              <a:t>. </a:t>
            </a:r>
            <a:r>
              <a:rPr lang="en-US" sz="1563" dirty="0" err="1">
                <a:solidFill>
                  <a:srgbClr val="374E93"/>
                </a:solidFill>
                <a:latin typeface="Roboto"/>
              </a:rPr>
              <a:t>Barczewskiego</a:t>
            </a:r>
            <a:r>
              <a:rPr lang="en-US" sz="1563" dirty="0">
                <a:solidFill>
                  <a:srgbClr val="374E93"/>
                </a:solidFill>
                <a:latin typeface="Roboto"/>
              </a:rPr>
              <a:t> 1, 10-061 Olsztyn</a:t>
            </a:r>
          </a:p>
          <a:p>
            <a:pPr algn="ctr">
              <a:lnSpc>
                <a:spcPts val="2564"/>
              </a:lnSpc>
            </a:pPr>
            <a:r>
              <a:rPr lang="en-US" sz="1563" dirty="0">
                <a:solidFill>
                  <a:srgbClr val="374E93"/>
                </a:solidFill>
                <a:latin typeface="Roboto"/>
              </a:rPr>
              <a:t>phone: +48 89 535 02 41</a:t>
            </a:r>
            <a:endParaRPr lang="pl-PL" sz="1563" dirty="0">
              <a:solidFill>
                <a:srgbClr val="374E93"/>
              </a:solidFill>
              <a:latin typeface="Roboto"/>
            </a:endParaRPr>
          </a:p>
          <a:p>
            <a:pPr algn="ctr">
              <a:lnSpc>
                <a:spcPts val="2564"/>
              </a:lnSpc>
            </a:pPr>
            <a:r>
              <a:rPr lang="pl-PL" sz="1560" dirty="0">
                <a:solidFill>
                  <a:srgbClr val="374E93"/>
                </a:solidFill>
                <a:latin typeface="Roboto" panose="02000000000000000000" pitchFamily="2" charset="0"/>
                <a:ea typeface="Roboto" panose="02000000000000000000" pitchFamily="2" charset="0"/>
                <a:cs typeface="Roboto" panose="02000000000000000000" pitchFamily="2" charset="0"/>
              </a:rPr>
              <a:t>e-mail: </a:t>
            </a:r>
            <a:r>
              <a:rPr lang="pl-PL" sz="1560" dirty="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rPr>
              <a:t>wmsse@wmsse.eu</a:t>
            </a:r>
            <a:endParaRPr lang="en-US" sz="1560" dirty="0">
              <a:solidFill>
                <a:schemeClr val="accent1">
                  <a:lumMod val="75000"/>
                </a:schemeClr>
              </a:solidFill>
              <a:latin typeface="Roboto" panose="02000000000000000000" pitchFamily="2" charset="0"/>
              <a:ea typeface="Roboto" panose="02000000000000000000" pitchFamily="2" charset="0"/>
              <a:cs typeface="Roboto" panose="02000000000000000000" pitchFamily="2" charset="0"/>
            </a:endParaRPr>
          </a:p>
          <a:p>
            <a:pPr algn="ctr">
              <a:lnSpc>
                <a:spcPts val="2564"/>
              </a:lnSpc>
            </a:pPr>
            <a:r>
              <a:rPr lang="en-US" sz="1563" dirty="0">
                <a:solidFill>
                  <a:srgbClr val="374E93"/>
                </a:solidFill>
                <a:latin typeface="Roboto Bold"/>
              </a:rPr>
              <a:t>www.wmsse.com.pl</a:t>
            </a:r>
          </a:p>
        </p:txBody>
      </p:sp>
      <p:sp>
        <p:nvSpPr>
          <p:cNvPr id="19" name="AutoShape 19"/>
          <p:cNvSpPr/>
          <p:nvPr/>
        </p:nvSpPr>
        <p:spPr>
          <a:xfrm>
            <a:off x="4588523" y="2615718"/>
            <a:ext cx="1427186" cy="0"/>
          </a:xfrm>
          <a:prstGeom prst="line">
            <a:avLst/>
          </a:prstGeom>
          <a:ln w="57150" cap="flat">
            <a:solidFill>
              <a:srgbClr val="C7D64F"/>
            </a:solidFill>
            <a:prstDash val="solid"/>
            <a:headEnd type="none" w="sm" len="sm"/>
            <a:tailEnd type="none" w="sm" len="sm"/>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459038" y="1209763"/>
            <a:ext cx="3575241" cy="6434327"/>
            <a:chOff x="0" y="0"/>
            <a:chExt cx="1400768" cy="2520948"/>
          </a:xfrm>
        </p:grpSpPr>
        <p:sp>
          <p:nvSpPr>
            <p:cNvPr id="3" name="Freeform 3"/>
            <p:cNvSpPr/>
            <p:nvPr/>
          </p:nvSpPr>
          <p:spPr>
            <a:xfrm>
              <a:off x="0" y="0"/>
              <a:ext cx="1400768" cy="2520948"/>
            </a:xfrm>
            <a:custGeom>
              <a:avLst/>
              <a:gdLst/>
              <a:ahLst/>
              <a:cxnLst/>
              <a:rect l="l" t="t" r="r" b="b"/>
              <a:pathLst>
                <a:path w="1400768" h="2520948">
                  <a:moveTo>
                    <a:pt x="0" y="0"/>
                  </a:moveTo>
                  <a:lnTo>
                    <a:pt x="1400768" y="0"/>
                  </a:lnTo>
                  <a:lnTo>
                    <a:pt x="1400768" y="2520948"/>
                  </a:lnTo>
                  <a:lnTo>
                    <a:pt x="0" y="2520948"/>
                  </a:lnTo>
                  <a:close/>
                </a:path>
              </a:pathLst>
            </a:custGeom>
            <a:solidFill>
              <a:srgbClr val="0D9EA2"/>
            </a:solidFill>
          </p:spPr>
        </p:sp>
        <p:sp>
          <p:nvSpPr>
            <p:cNvPr id="4" name="TextBox 4"/>
            <p:cNvSpPr txBox="1"/>
            <p:nvPr/>
          </p:nvSpPr>
          <p:spPr>
            <a:xfrm>
              <a:off x="0" y="-28575"/>
              <a:ext cx="1400768" cy="2549523"/>
            </a:xfrm>
            <a:prstGeom prst="rect">
              <a:avLst/>
            </a:prstGeom>
          </p:spPr>
          <p:txBody>
            <a:bodyPr lIns="48022" tIns="48022" rIns="48022" bIns="48022" rtlCol="0" anchor="ctr"/>
            <a:lstStyle/>
            <a:p>
              <a:pPr algn="ctr">
                <a:lnSpc>
                  <a:spcPts val="1852"/>
                </a:lnSpc>
              </a:pPr>
              <a:endParaRPr/>
            </a:p>
          </p:txBody>
        </p:sp>
      </p:grpSp>
      <p:grpSp>
        <p:nvGrpSpPr>
          <p:cNvPr id="5" name="Group 5"/>
          <p:cNvGrpSpPr/>
          <p:nvPr/>
        </p:nvGrpSpPr>
        <p:grpSpPr>
          <a:xfrm rot="-5400000">
            <a:off x="5004181" y="3767974"/>
            <a:ext cx="2810199" cy="386043"/>
            <a:chOff x="0" y="0"/>
            <a:chExt cx="1101027" cy="151251"/>
          </a:xfrm>
        </p:grpSpPr>
        <p:sp>
          <p:nvSpPr>
            <p:cNvPr id="6" name="Freeform 6"/>
            <p:cNvSpPr/>
            <p:nvPr/>
          </p:nvSpPr>
          <p:spPr>
            <a:xfrm>
              <a:off x="0" y="0"/>
              <a:ext cx="1101027" cy="151251"/>
            </a:xfrm>
            <a:custGeom>
              <a:avLst/>
              <a:gdLst/>
              <a:ahLst/>
              <a:cxnLst/>
              <a:rect l="l" t="t" r="r" b="b"/>
              <a:pathLst>
                <a:path w="1101027" h="151251">
                  <a:moveTo>
                    <a:pt x="0" y="0"/>
                  </a:moveTo>
                  <a:lnTo>
                    <a:pt x="1101027" y="0"/>
                  </a:lnTo>
                  <a:lnTo>
                    <a:pt x="1101027" y="151251"/>
                  </a:lnTo>
                  <a:lnTo>
                    <a:pt x="0" y="151251"/>
                  </a:lnTo>
                  <a:close/>
                </a:path>
              </a:pathLst>
            </a:custGeom>
            <a:solidFill>
              <a:srgbClr val="C7D64F"/>
            </a:solidFill>
          </p:spPr>
        </p:sp>
        <p:sp>
          <p:nvSpPr>
            <p:cNvPr id="7" name="TextBox 7"/>
            <p:cNvSpPr txBox="1"/>
            <p:nvPr/>
          </p:nvSpPr>
          <p:spPr>
            <a:xfrm>
              <a:off x="0" y="-28575"/>
              <a:ext cx="1101027" cy="179826"/>
            </a:xfrm>
            <a:prstGeom prst="rect">
              <a:avLst/>
            </a:prstGeom>
          </p:spPr>
          <p:txBody>
            <a:bodyPr lIns="48022" tIns="48022" rIns="48022" bIns="48022" rtlCol="0" anchor="ctr"/>
            <a:lstStyle/>
            <a:p>
              <a:pPr algn="ctr">
                <a:lnSpc>
                  <a:spcPts val="1852"/>
                </a:lnSpc>
              </a:pPr>
              <a:endParaRPr/>
            </a:p>
          </p:txBody>
        </p:sp>
      </p:grpSp>
      <p:grpSp>
        <p:nvGrpSpPr>
          <p:cNvPr id="8" name="Group 8"/>
          <p:cNvGrpSpPr>
            <a:grpSpLocks noChangeAspect="1"/>
          </p:cNvGrpSpPr>
          <p:nvPr/>
        </p:nvGrpSpPr>
        <p:grpSpPr>
          <a:xfrm>
            <a:off x="6409280" y="1809138"/>
            <a:ext cx="2869143" cy="4303715"/>
            <a:chOff x="0" y="0"/>
            <a:chExt cx="6350000" cy="9525000"/>
          </a:xfrm>
        </p:grpSpPr>
        <p:sp>
          <p:nvSpPr>
            <p:cNvPr id="9" name="Freeform 9"/>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2"/>
              <a:stretch>
                <a:fillRect l="-55725" r="-55725"/>
              </a:stretch>
            </a:blipFill>
          </p:spPr>
        </p:sp>
      </p:grpSp>
      <p:grpSp>
        <p:nvGrpSpPr>
          <p:cNvPr id="10" name="Group 10"/>
          <p:cNvGrpSpPr/>
          <p:nvPr/>
        </p:nvGrpSpPr>
        <p:grpSpPr>
          <a:xfrm>
            <a:off x="802061" y="6460850"/>
            <a:ext cx="86628" cy="86628"/>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2" name="TextBox 12"/>
            <p:cNvSpPr txBox="1"/>
            <p:nvPr/>
          </p:nvSpPr>
          <p:spPr>
            <a:xfrm>
              <a:off x="76200" y="47625"/>
              <a:ext cx="660400" cy="688975"/>
            </a:xfrm>
            <a:prstGeom prst="rect">
              <a:avLst/>
            </a:prstGeom>
          </p:spPr>
          <p:txBody>
            <a:bodyPr lIns="48022" tIns="48022" rIns="48022" bIns="48022" rtlCol="0" anchor="ctr"/>
            <a:lstStyle/>
            <a:p>
              <a:pPr algn="ctr">
                <a:lnSpc>
                  <a:spcPts val="1852"/>
                </a:lnSpc>
              </a:pPr>
              <a:endParaRPr/>
            </a:p>
          </p:txBody>
        </p:sp>
      </p:grpSp>
      <p:sp>
        <p:nvSpPr>
          <p:cNvPr id="13" name="AutoShape 13"/>
          <p:cNvSpPr/>
          <p:nvPr/>
        </p:nvSpPr>
        <p:spPr>
          <a:xfrm>
            <a:off x="8363284" y="910590"/>
            <a:ext cx="1390316" cy="0"/>
          </a:xfrm>
          <a:prstGeom prst="line">
            <a:avLst/>
          </a:prstGeom>
          <a:ln w="38100" cap="rnd">
            <a:solidFill>
              <a:srgbClr val="374E93"/>
            </a:solidFill>
            <a:prstDash val="solid"/>
            <a:headEnd type="none" w="sm" len="sm"/>
            <a:tailEnd type="none" w="sm" len="sm"/>
          </a:ln>
        </p:spPr>
      </p:sp>
      <p:sp>
        <p:nvSpPr>
          <p:cNvPr id="14" name="AutoShape 14"/>
          <p:cNvSpPr/>
          <p:nvPr/>
        </p:nvSpPr>
        <p:spPr>
          <a:xfrm>
            <a:off x="553095" y="1837713"/>
            <a:ext cx="1390316" cy="0"/>
          </a:xfrm>
          <a:prstGeom prst="line">
            <a:avLst/>
          </a:prstGeom>
          <a:ln w="57150" cap="flat">
            <a:solidFill>
              <a:srgbClr val="C7D64F"/>
            </a:solidFill>
            <a:prstDash val="solid"/>
            <a:headEnd type="none" w="sm" len="sm"/>
            <a:tailEnd type="none" w="sm" len="sm"/>
          </a:ln>
        </p:spPr>
      </p:sp>
      <p:sp>
        <p:nvSpPr>
          <p:cNvPr id="15" name="Freeform 15"/>
          <p:cNvSpPr/>
          <p:nvPr/>
        </p:nvSpPr>
        <p:spPr>
          <a:xfrm>
            <a:off x="367780" y="284994"/>
            <a:ext cx="3238076" cy="1009369"/>
          </a:xfrm>
          <a:custGeom>
            <a:avLst/>
            <a:gdLst/>
            <a:ahLst/>
            <a:cxnLst/>
            <a:rect l="l" t="t" r="r" b="b"/>
            <a:pathLst>
              <a:path w="3238076" h="1009369">
                <a:moveTo>
                  <a:pt x="0" y="0"/>
                </a:moveTo>
                <a:lnTo>
                  <a:pt x="3238077" y="0"/>
                </a:lnTo>
                <a:lnTo>
                  <a:pt x="3238077" y="1009369"/>
                </a:lnTo>
                <a:lnTo>
                  <a:pt x="0" y="1009369"/>
                </a:lnTo>
                <a:lnTo>
                  <a:pt x="0" y="0"/>
                </a:lnTo>
                <a:close/>
              </a:path>
            </a:pathLst>
          </a:custGeom>
          <a:blipFill>
            <a:blip r:embed="rId3"/>
            <a:stretch>
              <a:fillRect/>
            </a:stretch>
          </a:blipFill>
        </p:spPr>
      </p:sp>
      <p:sp>
        <p:nvSpPr>
          <p:cNvPr id="16" name="Freeform 16"/>
          <p:cNvSpPr/>
          <p:nvPr/>
        </p:nvSpPr>
        <p:spPr>
          <a:xfrm rot="-8100000">
            <a:off x="422057" y="2866884"/>
            <a:ext cx="262074" cy="262074"/>
          </a:xfrm>
          <a:custGeom>
            <a:avLst/>
            <a:gdLst/>
            <a:ahLst/>
            <a:cxnLst/>
            <a:rect l="l" t="t" r="r" b="b"/>
            <a:pathLst>
              <a:path w="262074" h="262074">
                <a:moveTo>
                  <a:pt x="0" y="0"/>
                </a:moveTo>
                <a:lnTo>
                  <a:pt x="262075" y="0"/>
                </a:lnTo>
                <a:lnTo>
                  <a:pt x="262075" y="262074"/>
                </a:lnTo>
                <a:lnTo>
                  <a:pt x="0" y="2620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Freeform 17"/>
          <p:cNvSpPr/>
          <p:nvPr/>
        </p:nvSpPr>
        <p:spPr>
          <a:xfrm rot="-8100000">
            <a:off x="422057" y="3644644"/>
            <a:ext cx="262074" cy="262074"/>
          </a:xfrm>
          <a:custGeom>
            <a:avLst/>
            <a:gdLst/>
            <a:ahLst/>
            <a:cxnLst/>
            <a:rect l="l" t="t" r="r" b="b"/>
            <a:pathLst>
              <a:path w="262074" h="262074">
                <a:moveTo>
                  <a:pt x="0" y="0"/>
                </a:moveTo>
                <a:lnTo>
                  <a:pt x="262075" y="0"/>
                </a:lnTo>
                <a:lnTo>
                  <a:pt x="262075" y="262075"/>
                </a:lnTo>
                <a:lnTo>
                  <a:pt x="0" y="2620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Freeform 18"/>
          <p:cNvSpPr/>
          <p:nvPr/>
        </p:nvSpPr>
        <p:spPr>
          <a:xfrm rot="-8100000">
            <a:off x="422056" y="4657336"/>
            <a:ext cx="262074" cy="262074"/>
          </a:xfrm>
          <a:custGeom>
            <a:avLst/>
            <a:gdLst/>
            <a:ahLst/>
            <a:cxnLst/>
            <a:rect l="l" t="t" r="r" b="b"/>
            <a:pathLst>
              <a:path w="262074" h="262074">
                <a:moveTo>
                  <a:pt x="0" y="0"/>
                </a:moveTo>
                <a:lnTo>
                  <a:pt x="262075" y="0"/>
                </a:lnTo>
                <a:lnTo>
                  <a:pt x="262075" y="262074"/>
                </a:lnTo>
                <a:lnTo>
                  <a:pt x="0" y="2620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3" name="TextBox 23"/>
          <p:cNvSpPr txBox="1"/>
          <p:nvPr/>
        </p:nvSpPr>
        <p:spPr>
          <a:xfrm>
            <a:off x="7764626" y="6485114"/>
            <a:ext cx="1607354" cy="225689"/>
          </a:xfrm>
          <a:prstGeom prst="rect">
            <a:avLst/>
          </a:prstGeom>
        </p:spPr>
        <p:txBody>
          <a:bodyPr lIns="0" tIns="0" rIns="0" bIns="0" rtlCol="0" anchor="t">
            <a:spAutoFit/>
          </a:bodyPr>
          <a:lstStyle/>
          <a:p>
            <a:pPr>
              <a:lnSpc>
                <a:spcPts val="1776"/>
              </a:lnSpc>
            </a:pPr>
            <a:r>
              <a:rPr lang="en-US" sz="1398">
                <a:solidFill>
                  <a:srgbClr val="FFFFFF"/>
                </a:solidFill>
                <a:latin typeface="Roboto"/>
              </a:rPr>
              <a:t>www.wmsse.com.pl</a:t>
            </a:r>
          </a:p>
        </p:txBody>
      </p:sp>
      <p:sp>
        <p:nvSpPr>
          <p:cNvPr id="24" name="TextBox 24"/>
          <p:cNvSpPr txBox="1"/>
          <p:nvPr/>
        </p:nvSpPr>
        <p:spPr>
          <a:xfrm>
            <a:off x="553094" y="1159066"/>
            <a:ext cx="3409305" cy="1101090"/>
          </a:xfrm>
          <a:prstGeom prst="rect">
            <a:avLst/>
          </a:prstGeom>
        </p:spPr>
        <p:txBody>
          <a:bodyPr wrap="square" lIns="0" tIns="0" rIns="0" bIns="0" rtlCol="0" anchor="t">
            <a:spAutoFit/>
          </a:bodyPr>
          <a:lstStyle/>
          <a:p>
            <a:pPr>
              <a:lnSpc>
                <a:spcPts val="4409"/>
              </a:lnSpc>
            </a:pPr>
            <a:r>
              <a:rPr lang="en-US" sz="3150" dirty="0">
                <a:solidFill>
                  <a:srgbClr val="193779"/>
                </a:solidFill>
                <a:latin typeface="Roboto"/>
              </a:rPr>
              <a:t>Who we are?</a:t>
            </a:r>
          </a:p>
          <a:p>
            <a:pPr algn="ctr">
              <a:lnSpc>
                <a:spcPts val="4409"/>
              </a:lnSpc>
            </a:pPr>
            <a:endParaRPr lang="en-US" sz="3150" dirty="0">
              <a:solidFill>
                <a:srgbClr val="193779"/>
              </a:solidFill>
              <a:latin typeface="Roboto"/>
            </a:endParaRPr>
          </a:p>
        </p:txBody>
      </p:sp>
      <p:sp>
        <p:nvSpPr>
          <p:cNvPr id="25" name="TextBox 25"/>
          <p:cNvSpPr txBox="1"/>
          <p:nvPr/>
        </p:nvSpPr>
        <p:spPr>
          <a:xfrm>
            <a:off x="888689" y="2847849"/>
            <a:ext cx="4535742" cy="238014"/>
          </a:xfrm>
          <a:prstGeom prst="rect">
            <a:avLst/>
          </a:prstGeom>
        </p:spPr>
        <p:txBody>
          <a:bodyPr wrap="square" lIns="0" tIns="0" rIns="0" bIns="0" rtlCol="0" anchor="t">
            <a:spAutoFit/>
          </a:bodyPr>
          <a:lstStyle/>
          <a:p>
            <a:pPr>
              <a:lnSpc>
                <a:spcPts val="1992"/>
              </a:lnSpc>
              <a:spcBef>
                <a:spcPct val="0"/>
              </a:spcBef>
            </a:pPr>
            <a:r>
              <a:rPr lang="en-US" sz="1423" dirty="0">
                <a:solidFill>
                  <a:srgbClr val="193779"/>
                </a:solidFill>
                <a:latin typeface="Roboto"/>
              </a:rPr>
              <a:t>one of the 14 special economic zones (SEZ) in Poland</a:t>
            </a:r>
          </a:p>
        </p:txBody>
      </p:sp>
      <p:sp>
        <p:nvSpPr>
          <p:cNvPr id="26" name="TextBox 26"/>
          <p:cNvSpPr txBox="1"/>
          <p:nvPr/>
        </p:nvSpPr>
        <p:spPr>
          <a:xfrm>
            <a:off x="888689" y="3397557"/>
            <a:ext cx="4828051" cy="735370"/>
          </a:xfrm>
          <a:prstGeom prst="rect">
            <a:avLst/>
          </a:prstGeom>
        </p:spPr>
        <p:txBody>
          <a:bodyPr lIns="0" tIns="0" rIns="0" bIns="0" rtlCol="0" anchor="t">
            <a:spAutoFit/>
          </a:bodyPr>
          <a:lstStyle/>
          <a:p>
            <a:pPr marL="0" lvl="0" indent="0">
              <a:lnSpc>
                <a:spcPts val="1992"/>
              </a:lnSpc>
              <a:spcBef>
                <a:spcPct val="0"/>
              </a:spcBef>
            </a:pPr>
            <a:r>
              <a:rPr lang="en-US" sz="1423" u="none" strike="noStrike" dirty="0">
                <a:solidFill>
                  <a:srgbClr val="193779"/>
                </a:solidFill>
                <a:latin typeface="Roboto"/>
              </a:rPr>
              <a:t>state-owned company which, on behalf of the Minister of Economy, issues decisions to support new investments under the Polish Investment Zone </a:t>
            </a:r>
          </a:p>
        </p:txBody>
      </p:sp>
      <p:sp>
        <p:nvSpPr>
          <p:cNvPr id="27" name="TextBox 27"/>
          <p:cNvSpPr txBox="1"/>
          <p:nvPr/>
        </p:nvSpPr>
        <p:spPr>
          <a:xfrm>
            <a:off x="845375" y="4456777"/>
            <a:ext cx="4579056" cy="983020"/>
          </a:xfrm>
          <a:prstGeom prst="rect">
            <a:avLst/>
          </a:prstGeom>
        </p:spPr>
        <p:txBody>
          <a:bodyPr lIns="0" tIns="0" rIns="0" bIns="0" rtlCol="0" anchor="t">
            <a:spAutoFit/>
          </a:bodyPr>
          <a:lstStyle/>
          <a:p>
            <a:pPr marL="0" lvl="0" indent="0">
              <a:lnSpc>
                <a:spcPts val="1992"/>
              </a:lnSpc>
              <a:spcBef>
                <a:spcPct val="0"/>
              </a:spcBef>
            </a:pPr>
            <a:r>
              <a:rPr lang="en-US" sz="1423" u="none" strike="noStrike">
                <a:solidFill>
                  <a:srgbClr val="193779"/>
                </a:solidFill>
                <a:latin typeface="Roboto"/>
              </a:rPr>
              <a:t>under the government's investment support program – Polish Investment Zone, we manage an area located in two provinces -  warminsko-wazurskie  (19 poviats) and mazowieckie  (11 poviats)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7547908" y="3994684"/>
            <a:ext cx="2810199" cy="386043"/>
            <a:chOff x="0" y="0"/>
            <a:chExt cx="1101027" cy="151251"/>
          </a:xfrm>
        </p:grpSpPr>
        <p:sp>
          <p:nvSpPr>
            <p:cNvPr id="3" name="Freeform 3"/>
            <p:cNvSpPr/>
            <p:nvPr/>
          </p:nvSpPr>
          <p:spPr>
            <a:xfrm>
              <a:off x="0" y="0"/>
              <a:ext cx="1101027" cy="151251"/>
            </a:xfrm>
            <a:custGeom>
              <a:avLst/>
              <a:gdLst/>
              <a:ahLst/>
              <a:cxnLst/>
              <a:rect l="l" t="t" r="r" b="b"/>
              <a:pathLst>
                <a:path w="1101027" h="151251">
                  <a:moveTo>
                    <a:pt x="0" y="0"/>
                  </a:moveTo>
                  <a:lnTo>
                    <a:pt x="1101027" y="0"/>
                  </a:lnTo>
                  <a:lnTo>
                    <a:pt x="1101027" y="151251"/>
                  </a:lnTo>
                  <a:lnTo>
                    <a:pt x="0" y="151251"/>
                  </a:lnTo>
                  <a:close/>
                </a:path>
              </a:pathLst>
            </a:custGeom>
            <a:solidFill>
              <a:srgbClr val="C7D64F"/>
            </a:solidFill>
          </p:spPr>
        </p:sp>
        <p:sp>
          <p:nvSpPr>
            <p:cNvPr id="4" name="TextBox 4"/>
            <p:cNvSpPr txBox="1"/>
            <p:nvPr/>
          </p:nvSpPr>
          <p:spPr>
            <a:xfrm>
              <a:off x="0" y="-28575"/>
              <a:ext cx="1101027" cy="179826"/>
            </a:xfrm>
            <a:prstGeom prst="rect">
              <a:avLst/>
            </a:prstGeom>
          </p:spPr>
          <p:txBody>
            <a:bodyPr lIns="48022" tIns="48022" rIns="48022" bIns="48022" rtlCol="0" anchor="ctr"/>
            <a:lstStyle/>
            <a:p>
              <a:pPr algn="ctr">
                <a:lnSpc>
                  <a:spcPts val="1852"/>
                </a:lnSpc>
              </a:pPr>
              <a:endParaRPr/>
            </a:p>
          </p:txBody>
        </p:sp>
      </p:grpSp>
      <p:grpSp>
        <p:nvGrpSpPr>
          <p:cNvPr id="5" name="Group 5"/>
          <p:cNvGrpSpPr/>
          <p:nvPr/>
        </p:nvGrpSpPr>
        <p:grpSpPr>
          <a:xfrm>
            <a:off x="8953008" y="1300357"/>
            <a:ext cx="3575241" cy="6434327"/>
            <a:chOff x="0" y="0"/>
            <a:chExt cx="1400768" cy="2520948"/>
          </a:xfrm>
        </p:grpSpPr>
        <p:sp>
          <p:nvSpPr>
            <p:cNvPr id="6" name="Freeform 6"/>
            <p:cNvSpPr/>
            <p:nvPr/>
          </p:nvSpPr>
          <p:spPr>
            <a:xfrm>
              <a:off x="0" y="0"/>
              <a:ext cx="1400768" cy="2520948"/>
            </a:xfrm>
            <a:custGeom>
              <a:avLst/>
              <a:gdLst/>
              <a:ahLst/>
              <a:cxnLst/>
              <a:rect l="l" t="t" r="r" b="b"/>
              <a:pathLst>
                <a:path w="1400768" h="2520948">
                  <a:moveTo>
                    <a:pt x="0" y="0"/>
                  </a:moveTo>
                  <a:lnTo>
                    <a:pt x="1400768" y="0"/>
                  </a:lnTo>
                  <a:lnTo>
                    <a:pt x="1400768" y="2520948"/>
                  </a:lnTo>
                  <a:lnTo>
                    <a:pt x="0" y="2520948"/>
                  </a:lnTo>
                  <a:close/>
                </a:path>
              </a:pathLst>
            </a:custGeom>
            <a:solidFill>
              <a:srgbClr val="0D9EA2"/>
            </a:solidFill>
          </p:spPr>
        </p:sp>
        <p:sp>
          <p:nvSpPr>
            <p:cNvPr id="7" name="TextBox 7"/>
            <p:cNvSpPr txBox="1"/>
            <p:nvPr/>
          </p:nvSpPr>
          <p:spPr>
            <a:xfrm>
              <a:off x="0" y="-28575"/>
              <a:ext cx="1400768" cy="2549523"/>
            </a:xfrm>
            <a:prstGeom prst="rect">
              <a:avLst/>
            </a:prstGeom>
          </p:spPr>
          <p:txBody>
            <a:bodyPr lIns="48022" tIns="48022" rIns="48022" bIns="48022" rtlCol="0" anchor="ctr"/>
            <a:lstStyle/>
            <a:p>
              <a:pPr algn="ctr">
                <a:lnSpc>
                  <a:spcPts val="1852"/>
                </a:lnSpc>
              </a:pPr>
              <a:endParaRPr/>
            </a:p>
          </p:txBody>
        </p:sp>
      </p:grpSp>
      <p:grpSp>
        <p:nvGrpSpPr>
          <p:cNvPr id="8" name="Group 8"/>
          <p:cNvGrpSpPr/>
          <p:nvPr/>
        </p:nvGrpSpPr>
        <p:grpSpPr>
          <a:xfrm>
            <a:off x="802061" y="6460850"/>
            <a:ext cx="86628" cy="8662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0" name="TextBox 10"/>
            <p:cNvSpPr txBox="1"/>
            <p:nvPr/>
          </p:nvSpPr>
          <p:spPr>
            <a:xfrm>
              <a:off x="76200" y="47625"/>
              <a:ext cx="660400" cy="688975"/>
            </a:xfrm>
            <a:prstGeom prst="rect">
              <a:avLst/>
            </a:prstGeom>
          </p:spPr>
          <p:txBody>
            <a:bodyPr lIns="48022" tIns="48022" rIns="48022" bIns="48022" rtlCol="0" anchor="ctr"/>
            <a:lstStyle/>
            <a:p>
              <a:pPr algn="ctr">
                <a:lnSpc>
                  <a:spcPts val="1852"/>
                </a:lnSpc>
              </a:pPr>
              <a:endParaRPr/>
            </a:p>
          </p:txBody>
        </p:sp>
      </p:grpSp>
      <p:sp>
        <p:nvSpPr>
          <p:cNvPr id="11" name="AutoShape 11"/>
          <p:cNvSpPr/>
          <p:nvPr/>
        </p:nvSpPr>
        <p:spPr>
          <a:xfrm>
            <a:off x="8363284" y="910590"/>
            <a:ext cx="1390316" cy="0"/>
          </a:xfrm>
          <a:prstGeom prst="line">
            <a:avLst/>
          </a:prstGeom>
          <a:ln w="38100" cap="rnd">
            <a:solidFill>
              <a:srgbClr val="374E93"/>
            </a:solidFill>
            <a:prstDash val="solid"/>
            <a:headEnd type="none" w="sm" len="sm"/>
            <a:tailEnd type="none" w="sm" len="sm"/>
          </a:ln>
        </p:spPr>
      </p:sp>
      <p:sp>
        <p:nvSpPr>
          <p:cNvPr id="12" name="AutoShape 12"/>
          <p:cNvSpPr/>
          <p:nvPr/>
        </p:nvSpPr>
        <p:spPr>
          <a:xfrm>
            <a:off x="553095" y="2096836"/>
            <a:ext cx="1390316" cy="0"/>
          </a:xfrm>
          <a:prstGeom prst="line">
            <a:avLst/>
          </a:prstGeom>
          <a:ln w="57150" cap="flat">
            <a:solidFill>
              <a:srgbClr val="C7D64F"/>
            </a:solidFill>
            <a:prstDash val="solid"/>
            <a:headEnd type="none" w="sm" len="sm"/>
            <a:tailEnd type="none" w="sm" len="sm"/>
          </a:ln>
        </p:spPr>
      </p:sp>
      <p:sp>
        <p:nvSpPr>
          <p:cNvPr id="13" name="Freeform 13"/>
          <p:cNvSpPr/>
          <p:nvPr/>
        </p:nvSpPr>
        <p:spPr>
          <a:xfrm>
            <a:off x="367780" y="284994"/>
            <a:ext cx="3238076" cy="1009369"/>
          </a:xfrm>
          <a:custGeom>
            <a:avLst/>
            <a:gdLst/>
            <a:ahLst/>
            <a:cxnLst/>
            <a:rect l="l" t="t" r="r" b="b"/>
            <a:pathLst>
              <a:path w="3238076" h="1009369">
                <a:moveTo>
                  <a:pt x="0" y="0"/>
                </a:moveTo>
                <a:lnTo>
                  <a:pt x="3238077" y="0"/>
                </a:lnTo>
                <a:lnTo>
                  <a:pt x="3238077" y="1009369"/>
                </a:lnTo>
                <a:lnTo>
                  <a:pt x="0" y="1009369"/>
                </a:lnTo>
                <a:lnTo>
                  <a:pt x="0" y="0"/>
                </a:lnTo>
                <a:close/>
              </a:path>
            </a:pathLst>
          </a:custGeom>
          <a:blipFill>
            <a:blip r:embed="rId2"/>
            <a:stretch>
              <a:fillRect/>
            </a:stretch>
          </a:blipFill>
        </p:spPr>
      </p:sp>
      <p:sp>
        <p:nvSpPr>
          <p:cNvPr id="14" name="Freeform 14"/>
          <p:cNvSpPr/>
          <p:nvPr/>
        </p:nvSpPr>
        <p:spPr>
          <a:xfrm>
            <a:off x="5402588" y="1486768"/>
            <a:ext cx="3332161" cy="3360635"/>
          </a:xfrm>
          <a:custGeom>
            <a:avLst/>
            <a:gdLst/>
            <a:ahLst/>
            <a:cxnLst/>
            <a:rect l="l" t="t" r="r" b="b"/>
            <a:pathLst>
              <a:path w="3332161" h="3360635">
                <a:moveTo>
                  <a:pt x="0" y="0"/>
                </a:moveTo>
                <a:lnTo>
                  <a:pt x="3332162" y="0"/>
                </a:lnTo>
                <a:lnTo>
                  <a:pt x="3332162" y="3360635"/>
                </a:lnTo>
                <a:lnTo>
                  <a:pt x="0" y="3360635"/>
                </a:lnTo>
                <a:lnTo>
                  <a:pt x="0" y="0"/>
                </a:lnTo>
                <a:close/>
              </a:path>
            </a:pathLst>
          </a:custGeom>
          <a:blipFill>
            <a:blip r:embed="rId3"/>
            <a:stretch>
              <a:fillRect r="-7903"/>
            </a:stretch>
          </a:blipFill>
        </p:spPr>
      </p:sp>
      <p:sp>
        <p:nvSpPr>
          <p:cNvPr id="15" name="Freeform 15"/>
          <p:cNvSpPr/>
          <p:nvPr/>
        </p:nvSpPr>
        <p:spPr>
          <a:xfrm>
            <a:off x="6533597" y="5850777"/>
            <a:ext cx="181990" cy="217301"/>
          </a:xfrm>
          <a:custGeom>
            <a:avLst/>
            <a:gdLst/>
            <a:ahLst/>
            <a:cxnLst/>
            <a:rect l="l" t="t" r="r" b="b"/>
            <a:pathLst>
              <a:path w="181990" h="217301">
                <a:moveTo>
                  <a:pt x="0" y="0"/>
                </a:moveTo>
                <a:lnTo>
                  <a:pt x="181990" y="0"/>
                </a:lnTo>
                <a:lnTo>
                  <a:pt x="181990" y="217301"/>
                </a:lnTo>
                <a:lnTo>
                  <a:pt x="0" y="2173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6" name="Freeform 16"/>
          <p:cNvSpPr/>
          <p:nvPr/>
        </p:nvSpPr>
        <p:spPr>
          <a:xfrm>
            <a:off x="174780" y="2431071"/>
            <a:ext cx="3353918" cy="3264081"/>
          </a:xfrm>
          <a:custGeom>
            <a:avLst/>
            <a:gdLst/>
            <a:ahLst/>
            <a:cxnLst/>
            <a:rect l="l" t="t" r="r" b="b"/>
            <a:pathLst>
              <a:path w="3353918" h="3264081">
                <a:moveTo>
                  <a:pt x="0" y="0"/>
                </a:moveTo>
                <a:lnTo>
                  <a:pt x="3353917" y="0"/>
                </a:lnTo>
                <a:lnTo>
                  <a:pt x="3353917" y="3264080"/>
                </a:lnTo>
                <a:lnTo>
                  <a:pt x="0" y="3264080"/>
                </a:lnTo>
                <a:lnTo>
                  <a:pt x="0" y="0"/>
                </a:lnTo>
                <a:close/>
              </a:path>
            </a:pathLst>
          </a:custGeom>
          <a:blipFill>
            <a:blip r:embed="rId6"/>
            <a:stretch>
              <a:fillRect/>
            </a:stretch>
          </a:blipFill>
        </p:spPr>
      </p:sp>
      <p:graphicFrame>
        <p:nvGraphicFramePr>
          <p:cNvPr id="17" name="Table 17"/>
          <p:cNvGraphicFramePr>
            <a:graphicFrameLocks noGrp="1"/>
          </p:cNvGraphicFramePr>
          <p:nvPr>
            <p:extLst>
              <p:ext uri="{D42A27DB-BD31-4B8C-83A1-F6EECF244321}">
                <p14:modId xmlns:p14="http://schemas.microsoft.com/office/powerpoint/2010/main" val="885625909"/>
              </p:ext>
            </p:extLst>
          </p:nvPr>
        </p:nvGraphicFramePr>
        <p:xfrm>
          <a:off x="3196142" y="5171358"/>
          <a:ext cx="5506026" cy="1793440"/>
        </p:xfrm>
        <a:graphic>
          <a:graphicData uri="http://schemas.openxmlformats.org/drawingml/2006/table">
            <a:tbl>
              <a:tblPr/>
              <a:tblGrid>
                <a:gridCol w="1179924">
                  <a:extLst>
                    <a:ext uri="{9D8B030D-6E8A-4147-A177-3AD203B41FA5}">
                      <a16:colId xmlns:a16="http://schemas.microsoft.com/office/drawing/2014/main" val="20000"/>
                    </a:ext>
                  </a:extLst>
                </a:gridCol>
                <a:gridCol w="2243959">
                  <a:extLst>
                    <a:ext uri="{9D8B030D-6E8A-4147-A177-3AD203B41FA5}">
                      <a16:colId xmlns:a16="http://schemas.microsoft.com/office/drawing/2014/main" val="20001"/>
                    </a:ext>
                  </a:extLst>
                </a:gridCol>
                <a:gridCol w="2082143">
                  <a:extLst>
                    <a:ext uri="{9D8B030D-6E8A-4147-A177-3AD203B41FA5}">
                      <a16:colId xmlns:a16="http://schemas.microsoft.com/office/drawing/2014/main" val="20002"/>
                    </a:ext>
                  </a:extLst>
                </a:gridCol>
              </a:tblGrid>
              <a:tr h="470396">
                <a:tc>
                  <a:txBody>
                    <a:bodyPr/>
                    <a:lstStyle/>
                    <a:p>
                      <a:pPr marL="0" lvl="0" indent="0" algn="ctr">
                        <a:lnSpc>
                          <a:spcPts val="1455"/>
                        </a:lnSpc>
                        <a:spcBef>
                          <a:spcPct val="0"/>
                        </a:spcBef>
                        <a:defRPr/>
                      </a:pPr>
                      <a:endParaRPr lang="en-US" sz="1100"/>
                    </a:p>
                  </a:txBody>
                  <a:tcPr marL="104775" marR="104775" marT="104775" marB="104775"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FFFF"/>
                    </a:solidFill>
                  </a:tcPr>
                </a:tc>
                <a:tc>
                  <a:txBody>
                    <a:bodyPr/>
                    <a:lstStyle/>
                    <a:p>
                      <a:pPr marL="0" lvl="0" indent="0" algn="ctr">
                        <a:lnSpc>
                          <a:spcPts val="1455"/>
                        </a:lnSpc>
                        <a:spcBef>
                          <a:spcPct val="0"/>
                        </a:spcBef>
                        <a:defRPr/>
                      </a:pPr>
                      <a:r>
                        <a:rPr lang="pl-PL" sz="1039" u="none" strike="noStrike" dirty="0">
                          <a:solidFill>
                            <a:srgbClr val="FFFFFF"/>
                          </a:solidFill>
                          <a:latin typeface="Roboto Bold"/>
                        </a:rPr>
                        <a:t>w</a:t>
                      </a:r>
                      <a:r>
                        <a:rPr lang="en-US" sz="1039" u="none" strike="noStrike" dirty="0" err="1">
                          <a:solidFill>
                            <a:srgbClr val="FFFFFF"/>
                          </a:solidFill>
                          <a:latin typeface="Roboto Bold"/>
                        </a:rPr>
                        <a:t>arminsko</a:t>
                      </a:r>
                      <a:r>
                        <a:rPr lang="en-US" sz="1039" u="none" strike="noStrike" dirty="0">
                          <a:solidFill>
                            <a:srgbClr val="FFFFFF"/>
                          </a:solidFill>
                          <a:latin typeface="Roboto Bold"/>
                        </a:rPr>
                        <a:t>-</a:t>
                      </a:r>
                      <a:r>
                        <a:rPr lang="pl-PL" sz="1039" u="none" strike="noStrike" dirty="0">
                          <a:solidFill>
                            <a:srgbClr val="FFFFFF"/>
                          </a:solidFill>
                          <a:latin typeface="Roboto Bold"/>
                        </a:rPr>
                        <a:t>m</a:t>
                      </a:r>
                      <a:r>
                        <a:rPr lang="en-US" sz="1039" u="none" strike="noStrike" dirty="0" err="1">
                          <a:solidFill>
                            <a:srgbClr val="FFFFFF"/>
                          </a:solidFill>
                          <a:latin typeface="Roboto Bold"/>
                        </a:rPr>
                        <a:t>azurskie</a:t>
                      </a:r>
                      <a:endParaRPr lang="en-US" sz="1100" dirty="0"/>
                    </a:p>
                  </a:txBody>
                  <a:tcPr marL="104775" marR="104775" marT="104775" marB="104775"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374E93"/>
                    </a:solidFill>
                  </a:tcPr>
                </a:tc>
                <a:tc>
                  <a:txBody>
                    <a:bodyPr/>
                    <a:lstStyle/>
                    <a:p>
                      <a:pPr marL="0" lvl="0" indent="0" algn="ctr">
                        <a:lnSpc>
                          <a:spcPts val="1455"/>
                        </a:lnSpc>
                        <a:spcBef>
                          <a:spcPct val="0"/>
                        </a:spcBef>
                        <a:defRPr/>
                      </a:pPr>
                      <a:r>
                        <a:rPr lang="pl-PL" sz="1039" u="none" strike="noStrike" dirty="0">
                          <a:solidFill>
                            <a:srgbClr val="FFFFFF"/>
                          </a:solidFill>
                          <a:latin typeface="Roboto Bold"/>
                        </a:rPr>
                        <a:t>m</a:t>
                      </a:r>
                      <a:r>
                        <a:rPr lang="en-US" sz="1039" u="none" strike="noStrike" dirty="0" err="1">
                          <a:solidFill>
                            <a:srgbClr val="FFFFFF"/>
                          </a:solidFill>
                          <a:latin typeface="Roboto Bold"/>
                        </a:rPr>
                        <a:t>azowieckie</a:t>
                      </a:r>
                      <a:endParaRPr lang="en-US" sz="1100" dirty="0"/>
                    </a:p>
                  </a:txBody>
                  <a:tcPr marL="104775" marR="104775" marT="104775" marB="104775"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0D9EA2"/>
                    </a:solidFill>
                  </a:tcPr>
                </a:tc>
                <a:extLst>
                  <a:ext uri="{0D108BD9-81ED-4DB2-BD59-A6C34878D82A}">
                    <a16:rowId xmlns:a16="http://schemas.microsoft.com/office/drawing/2014/main" val="10000"/>
                  </a:ext>
                </a:extLst>
              </a:tr>
              <a:tr h="661522">
                <a:tc>
                  <a:txBody>
                    <a:bodyPr/>
                    <a:lstStyle/>
                    <a:p>
                      <a:pPr marL="0" lvl="0" indent="0" algn="ctr">
                        <a:lnSpc>
                          <a:spcPts val="1455"/>
                        </a:lnSpc>
                        <a:spcBef>
                          <a:spcPct val="0"/>
                        </a:spcBef>
                        <a:defRPr/>
                      </a:pPr>
                      <a:r>
                        <a:rPr lang="en-US" sz="1039" u="none" strike="noStrike">
                          <a:solidFill>
                            <a:srgbClr val="193779"/>
                          </a:solidFill>
                          <a:latin typeface="Roboto Bold"/>
                        </a:rPr>
                        <a:t>Area</a:t>
                      </a:r>
                      <a:endParaRPr lang="en-US" sz="1100"/>
                    </a:p>
                  </a:txBody>
                  <a:tcPr marL="104775" marR="104775" marT="104775" marB="104775"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C7D64F"/>
                    </a:solidFill>
                  </a:tcPr>
                </a:tc>
                <a:tc>
                  <a:txBody>
                    <a:bodyPr/>
                    <a:lstStyle/>
                    <a:p>
                      <a:pPr marL="0" lvl="0" indent="0" algn="ctr">
                        <a:lnSpc>
                          <a:spcPts val="1455"/>
                        </a:lnSpc>
                        <a:spcBef>
                          <a:spcPct val="0"/>
                        </a:spcBef>
                        <a:defRPr/>
                      </a:pPr>
                      <a:r>
                        <a:rPr lang="en-US" sz="1039" u="none" strike="noStrike">
                          <a:solidFill>
                            <a:srgbClr val="FFFFFF"/>
                          </a:solidFill>
                          <a:latin typeface="Roboto Bold"/>
                        </a:rPr>
                        <a:t>22 288 km2 </a:t>
                      </a:r>
                      <a:endParaRPr lang="en-US" sz="1100"/>
                    </a:p>
                    <a:p>
                      <a:pPr marL="0" lvl="0" indent="0" algn="ctr">
                        <a:lnSpc>
                          <a:spcPts val="1455"/>
                        </a:lnSpc>
                        <a:spcBef>
                          <a:spcPct val="0"/>
                        </a:spcBef>
                      </a:pPr>
                      <a:r>
                        <a:rPr lang="en-US" sz="1039" u="none" strike="noStrike">
                          <a:solidFill>
                            <a:srgbClr val="FFFFFF"/>
                          </a:solidFill>
                          <a:latin typeface="Roboto Bold"/>
                        </a:rPr>
                        <a:t>92,20% province's area</a:t>
                      </a:r>
                    </a:p>
                  </a:txBody>
                  <a:tcPr marL="104775" marR="104775" marT="104775" marB="104775"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374E93"/>
                    </a:solidFill>
                  </a:tcPr>
                </a:tc>
                <a:tc>
                  <a:txBody>
                    <a:bodyPr/>
                    <a:lstStyle/>
                    <a:p>
                      <a:pPr marL="0" lvl="0" indent="0" algn="ctr">
                        <a:lnSpc>
                          <a:spcPts val="1455"/>
                        </a:lnSpc>
                        <a:spcBef>
                          <a:spcPct val="0"/>
                        </a:spcBef>
                        <a:defRPr/>
                      </a:pPr>
                      <a:r>
                        <a:rPr lang="en-US" sz="1039" u="none" strike="noStrike">
                          <a:solidFill>
                            <a:srgbClr val="FFFFFF"/>
                          </a:solidFill>
                          <a:latin typeface="Roboto Bold"/>
                        </a:rPr>
                        <a:t>11 237 km2</a:t>
                      </a:r>
                      <a:endParaRPr lang="en-US" sz="1100"/>
                    </a:p>
                    <a:p>
                      <a:pPr marL="0" lvl="0" indent="0" algn="ctr">
                        <a:lnSpc>
                          <a:spcPts val="1455"/>
                        </a:lnSpc>
                        <a:spcBef>
                          <a:spcPct val="0"/>
                        </a:spcBef>
                      </a:pPr>
                      <a:r>
                        <a:rPr lang="en-US" sz="1039" u="none" strike="noStrike">
                          <a:solidFill>
                            <a:srgbClr val="FFFFFF"/>
                          </a:solidFill>
                          <a:latin typeface="Roboto Bold"/>
                        </a:rPr>
                        <a:t> 31,60% province's area</a:t>
                      </a:r>
                    </a:p>
                  </a:txBody>
                  <a:tcPr marL="104775" marR="104775" marT="104775" marB="104775"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0D9EA2"/>
                    </a:solidFill>
                  </a:tcPr>
                </a:tc>
                <a:extLst>
                  <a:ext uri="{0D108BD9-81ED-4DB2-BD59-A6C34878D82A}">
                    <a16:rowId xmlns:a16="http://schemas.microsoft.com/office/drawing/2014/main" val="10001"/>
                  </a:ext>
                </a:extLst>
              </a:tr>
              <a:tr h="661522">
                <a:tc>
                  <a:txBody>
                    <a:bodyPr/>
                    <a:lstStyle/>
                    <a:p>
                      <a:pPr marL="0" lvl="0" indent="0" algn="ctr">
                        <a:lnSpc>
                          <a:spcPts val="1455"/>
                        </a:lnSpc>
                        <a:spcBef>
                          <a:spcPct val="0"/>
                        </a:spcBef>
                        <a:defRPr/>
                      </a:pPr>
                      <a:r>
                        <a:rPr lang="en-US" sz="1039" u="none" strike="noStrike">
                          <a:solidFill>
                            <a:srgbClr val="193779"/>
                          </a:solidFill>
                          <a:latin typeface="Roboto Bold"/>
                        </a:rPr>
                        <a:t>Population</a:t>
                      </a:r>
                      <a:endParaRPr lang="en-US" sz="1100"/>
                    </a:p>
                  </a:txBody>
                  <a:tcPr marL="104775" marR="104775" marT="104775" marB="104775"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C7D64F"/>
                    </a:solidFill>
                  </a:tcPr>
                </a:tc>
                <a:tc>
                  <a:txBody>
                    <a:bodyPr/>
                    <a:lstStyle/>
                    <a:p>
                      <a:pPr marL="0" lvl="0" indent="0" algn="ctr">
                        <a:lnSpc>
                          <a:spcPts val="1455"/>
                        </a:lnSpc>
                        <a:spcBef>
                          <a:spcPct val="0"/>
                        </a:spcBef>
                        <a:defRPr/>
                      </a:pPr>
                      <a:r>
                        <a:rPr lang="en-US" sz="1039" u="none" strike="noStrike">
                          <a:solidFill>
                            <a:srgbClr val="FFFFFF"/>
                          </a:solidFill>
                          <a:latin typeface="Roboto Bold"/>
                        </a:rPr>
                        <a:t>1,305 mln</a:t>
                      </a:r>
                      <a:endParaRPr lang="en-US" sz="1100"/>
                    </a:p>
                    <a:p>
                      <a:pPr marL="0" lvl="0" indent="0" algn="ctr">
                        <a:lnSpc>
                          <a:spcPts val="1455"/>
                        </a:lnSpc>
                        <a:spcBef>
                          <a:spcPct val="0"/>
                        </a:spcBef>
                      </a:pPr>
                      <a:r>
                        <a:rPr lang="en-US" sz="1039" u="none" strike="noStrike">
                          <a:solidFill>
                            <a:srgbClr val="FFFFFF"/>
                          </a:solidFill>
                          <a:latin typeface="Roboto Bold"/>
                        </a:rPr>
                        <a:t>91,83 % province’s population</a:t>
                      </a:r>
                    </a:p>
                  </a:txBody>
                  <a:tcPr marL="104775" marR="104775" marT="104775" marB="104775"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374E93"/>
                    </a:solidFill>
                  </a:tcPr>
                </a:tc>
                <a:tc>
                  <a:txBody>
                    <a:bodyPr/>
                    <a:lstStyle/>
                    <a:p>
                      <a:pPr marL="0" lvl="0" indent="0" algn="ctr">
                        <a:lnSpc>
                          <a:spcPts val="1455"/>
                        </a:lnSpc>
                        <a:spcBef>
                          <a:spcPct val="0"/>
                        </a:spcBef>
                        <a:defRPr/>
                      </a:pPr>
                      <a:r>
                        <a:rPr lang="en-US" sz="1039" u="none" strike="noStrike" dirty="0">
                          <a:solidFill>
                            <a:srgbClr val="FFFFFF"/>
                          </a:solidFill>
                          <a:latin typeface="Roboto Bold"/>
                        </a:rPr>
                        <a:t>0,731 </a:t>
                      </a:r>
                      <a:r>
                        <a:rPr lang="en-US" sz="1039" u="none" strike="noStrike" dirty="0" err="1">
                          <a:solidFill>
                            <a:srgbClr val="FFFFFF"/>
                          </a:solidFill>
                          <a:latin typeface="Roboto Bold"/>
                        </a:rPr>
                        <a:t>mln</a:t>
                      </a:r>
                      <a:endParaRPr lang="en-US" sz="1100" dirty="0"/>
                    </a:p>
                    <a:p>
                      <a:pPr marL="0" lvl="0" indent="0" algn="ctr">
                        <a:lnSpc>
                          <a:spcPts val="1455"/>
                        </a:lnSpc>
                        <a:spcBef>
                          <a:spcPct val="0"/>
                        </a:spcBef>
                      </a:pPr>
                      <a:r>
                        <a:rPr lang="en-US" sz="1039" u="none" strike="noStrike" dirty="0">
                          <a:solidFill>
                            <a:srgbClr val="FFFFFF"/>
                          </a:solidFill>
                          <a:latin typeface="Roboto Bold"/>
                        </a:rPr>
                        <a:t>31,60 % province’s population</a:t>
                      </a:r>
                    </a:p>
                  </a:txBody>
                  <a:tcPr marL="104775" marR="104775" marT="104775" marB="104775"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0D9EA2"/>
                    </a:solidFill>
                  </a:tcPr>
                </a:tc>
                <a:extLst>
                  <a:ext uri="{0D108BD9-81ED-4DB2-BD59-A6C34878D82A}">
                    <a16:rowId xmlns:a16="http://schemas.microsoft.com/office/drawing/2014/main" val="10002"/>
                  </a:ext>
                </a:extLst>
              </a:tr>
            </a:tbl>
          </a:graphicData>
        </a:graphic>
      </p:graphicFrame>
      <p:sp>
        <p:nvSpPr>
          <p:cNvPr id="18" name="TextBox 18"/>
          <p:cNvSpPr txBox="1"/>
          <p:nvPr/>
        </p:nvSpPr>
        <p:spPr>
          <a:xfrm>
            <a:off x="0" y="1479616"/>
            <a:ext cx="4505976" cy="1101090"/>
          </a:xfrm>
          <a:prstGeom prst="rect">
            <a:avLst/>
          </a:prstGeom>
        </p:spPr>
        <p:txBody>
          <a:bodyPr lIns="0" tIns="0" rIns="0" bIns="0" rtlCol="0" anchor="t">
            <a:spAutoFit/>
          </a:bodyPr>
          <a:lstStyle/>
          <a:p>
            <a:pPr algn="ctr">
              <a:lnSpc>
                <a:spcPts val="4409"/>
              </a:lnSpc>
            </a:pPr>
            <a:r>
              <a:rPr lang="en-US" sz="3150">
                <a:solidFill>
                  <a:srgbClr val="374E93"/>
                </a:solidFill>
                <a:latin typeface="Roboto"/>
              </a:rPr>
              <a:t>Where we operate?</a:t>
            </a:r>
          </a:p>
          <a:p>
            <a:pPr algn="ctr">
              <a:lnSpc>
                <a:spcPts val="4409"/>
              </a:lnSpc>
            </a:pPr>
            <a:endParaRPr lang="en-US" sz="3150">
              <a:solidFill>
                <a:srgbClr val="374E93"/>
              </a:solidFill>
              <a:latin typeface="Roboto"/>
            </a:endParaRPr>
          </a:p>
        </p:txBody>
      </p:sp>
      <p:sp>
        <p:nvSpPr>
          <p:cNvPr id="19" name="AutoShape 19"/>
          <p:cNvSpPr/>
          <p:nvPr/>
        </p:nvSpPr>
        <p:spPr>
          <a:xfrm flipV="1">
            <a:off x="3437367" y="3167086"/>
            <a:ext cx="1965222" cy="187141"/>
          </a:xfrm>
          <a:prstGeom prst="line">
            <a:avLst/>
          </a:prstGeom>
          <a:ln w="38100" cap="flat">
            <a:solidFill>
              <a:srgbClr val="C7D64F"/>
            </a:solidFill>
            <a:prstDash val="sysDot"/>
            <a:headEnd type="none" w="sm" len="sm"/>
            <a:tailEnd type="arrow" w="med" len="sm"/>
          </a:ln>
        </p:spPr>
      </p:sp>
      <p:sp>
        <p:nvSpPr>
          <p:cNvPr id="20" name="TextBox 20"/>
          <p:cNvSpPr txBox="1"/>
          <p:nvPr/>
        </p:nvSpPr>
        <p:spPr>
          <a:xfrm>
            <a:off x="4222343" y="4818828"/>
            <a:ext cx="2846326" cy="240070"/>
          </a:xfrm>
          <a:prstGeom prst="rect">
            <a:avLst/>
          </a:prstGeom>
        </p:spPr>
        <p:txBody>
          <a:bodyPr lIns="0" tIns="0" rIns="0" bIns="0" rtlCol="0" anchor="t">
            <a:spAutoFit/>
          </a:bodyPr>
          <a:lstStyle/>
          <a:p>
            <a:pPr marL="0" lvl="0" indent="0" algn="ctr">
              <a:lnSpc>
                <a:spcPts val="1992"/>
              </a:lnSpc>
              <a:spcBef>
                <a:spcPct val="0"/>
              </a:spcBef>
            </a:pPr>
            <a:r>
              <a:rPr lang="en-US" sz="1423" u="none" strike="noStrike">
                <a:solidFill>
                  <a:srgbClr val="193779"/>
                </a:solidFill>
                <a:latin typeface="Roboto Bold"/>
              </a:rPr>
              <a:t>WE MANAGE THE AREA OF:</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60126" y="1111773"/>
            <a:ext cx="3575241" cy="6434327"/>
            <a:chOff x="0" y="0"/>
            <a:chExt cx="1400768" cy="2520948"/>
          </a:xfrm>
        </p:grpSpPr>
        <p:sp>
          <p:nvSpPr>
            <p:cNvPr id="3" name="Freeform 3"/>
            <p:cNvSpPr/>
            <p:nvPr/>
          </p:nvSpPr>
          <p:spPr>
            <a:xfrm>
              <a:off x="0" y="0"/>
              <a:ext cx="1400768" cy="2520948"/>
            </a:xfrm>
            <a:custGeom>
              <a:avLst/>
              <a:gdLst/>
              <a:ahLst/>
              <a:cxnLst/>
              <a:rect l="l" t="t" r="r" b="b"/>
              <a:pathLst>
                <a:path w="1400768" h="2520948">
                  <a:moveTo>
                    <a:pt x="0" y="0"/>
                  </a:moveTo>
                  <a:lnTo>
                    <a:pt x="1400768" y="0"/>
                  </a:lnTo>
                  <a:lnTo>
                    <a:pt x="1400768" y="2520948"/>
                  </a:lnTo>
                  <a:lnTo>
                    <a:pt x="0" y="2520948"/>
                  </a:lnTo>
                  <a:close/>
                </a:path>
              </a:pathLst>
            </a:custGeom>
            <a:solidFill>
              <a:srgbClr val="0D9EA2"/>
            </a:solidFill>
          </p:spPr>
        </p:sp>
        <p:sp>
          <p:nvSpPr>
            <p:cNvPr id="4" name="TextBox 4"/>
            <p:cNvSpPr txBox="1"/>
            <p:nvPr/>
          </p:nvSpPr>
          <p:spPr>
            <a:xfrm>
              <a:off x="0" y="-28575"/>
              <a:ext cx="1400768" cy="2549523"/>
            </a:xfrm>
            <a:prstGeom prst="rect">
              <a:avLst/>
            </a:prstGeom>
          </p:spPr>
          <p:txBody>
            <a:bodyPr lIns="48022" tIns="48022" rIns="48022" bIns="48022" rtlCol="0" anchor="ctr"/>
            <a:lstStyle/>
            <a:p>
              <a:pPr algn="ctr">
                <a:lnSpc>
                  <a:spcPts val="1852"/>
                </a:lnSpc>
              </a:pPr>
              <a:endParaRPr/>
            </a:p>
          </p:txBody>
        </p:sp>
      </p:grpSp>
      <p:sp>
        <p:nvSpPr>
          <p:cNvPr id="5" name="AutoShape 5"/>
          <p:cNvSpPr/>
          <p:nvPr/>
        </p:nvSpPr>
        <p:spPr>
          <a:xfrm>
            <a:off x="3992980" y="2272194"/>
            <a:ext cx="1390316" cy="0"/>
          </a:xfrm>
          <a:prstGeom prst="line">
            <a:avLst/>
          </a:prstGeom>
          <a:ln w="57150" cap="flat">
            <a:solidFill>
              <a:srgbClr val="C7D64F"/>
            </a:solidFill>
            <a:prstDash val="solid"/>
            <a:headEnd type="none" w="sm" len="sm"/>
            <a:tailEnd type="none" w="sm" len="sm"/>
          </a:ln>
        </p:spPr>
      </p:sp>
      <p:sp>
        <p:nvSpPr>
          <p:cNvPr id="6" name="AutoShape 6"/>
          <p:cNvSpPr/>
          <p:nvPr/>
        </p:nvSpPr>
        <p:spPr>
          <a:xfrm>
            <a:off x="0" y="910590"/>
            <a:ext cx="1390316" cy="0"/>
          </a:xfrm>
          <a:prstGeom prst="line">
            <a:avLst/>
          </a:prstGeom>
          <a:ln w="38100" cap="rnd">
            <a:solidFill>
              <a:srgbClr val="374E93"/>
            </a:solidFill>
            <a:prstDash val="solid"/>
            <a:headEnd type="none" w="sm" len="sm"/>
            <a:tailEnd type="none" w="sm" len="sm"/>
          </a:ln>
        </p:spPr>
      </p:sp>
      <p:grpSp>
        <p:nvGrpSpPr>
          <p:cNvPr id="7" name="Group 7"/>
          <p:cNvGrpSpPr/>
          <p:nvPr/>
        </p:nvGrpSpPr>
        <p:grpSpPr>
          <a:xfrm>
            <a:off x="7623399" y="787442"/>
            <a:ext cx="93824" cy="9382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9" name="TextBox 9"/>
            <p:cNvSpPr txBox="1"/>
            <p:nvPr/>
          </p:nvSpPr>
          <p:spPr>
            <a:xfrm>
              <a:off x="76200" y="47625"/>
              <a:ext cx="660400" cy="688975"/>
            </a:xfrm>
            <a:prstGeom prst="rect">
              <a:avLst/>
            </a:prstGeom>
          </p:spPr>
          <p:txBody>
            <a:bodyPr lIns="48022" tIns="48022" rIns="48022" bIns="48022" rtlCol="0" anchor="ctr"/>
            <a:lstStyle/>
            <a:p>
              <a:pPr algn="ctr">
                <a:lnSpc>
                  <a:spcPts val="1852"/>
                </a:lnSpc>
              </a:pPr>
              <a:endParaRPr/>
            </a:p>
          </p:txBody>
        </p:sp>
      </p:grpSp>
      <p:sp>
        <p:nvSpPr>
          <p:cNvPr id="10" name="Freeform 10"/>
          <p:cNvSpPr/>
          <p:nvPr/>
        </p:nvSpPr>
        <p:spPr>
          <a:xfrm>
            <a:off x="6469571" y="329669"/>
            <a:ext cx="3238076" cy="1009369"/>
          </a:xfrm>
          <a:custGeom>
            <a:avLst/>
            <a:gdLst/>
            <a:ahLst/>
            <a:cxnLst/>
            <a:rect l="l" t="t" r="r" b="b"/>
            <a:pathLst>
              <a:path w="3238076" h="1009369">
                <a:moveTo>
                  <a:pt x="0" y="0"/>
                </a:moveTo>
                <a:lnTo>
                  <a:pt x="3238076" y="0"/>
                </a:lnTo>
                <a:lnTo>
                  <a:pt x="3238076" y="1009369"/>
                </a:lnTo>
                <a:lnTo>
                  <a:pt x="0" y="1009369"/>
                </a:lnTo>
                <a:lnTo>
                  <a:pt x="0" y="0"/>
                </a:lnTo>
                <a:close/>
              </a:path>
            </a:pathLst>
          </a:custGeom>
          <a:blipFill>
            <a:blip r:embed="rId3"/>
            <a:stretch>
              <a:fillRect/>
            </a:stretch>
          </a:blipFill>
        </p:spPr>
      </p:sp>
      <p:sp>
        <p:nvSpPr>
          <p:cNvPr id="11" name="Freeform 11"/>
          <p:cNvSpPr/>
          <p:nvPr/>
        </p:nvSpPr>
        <p:spPr>
          <a:xfrm rot="-8100000">
            <a:off x="4218735" y="2919377"/>
            <a:ext cx="262074" cy="262074"/>
          </a:xfrm>
          <a:custGeom>
            <a:avLst/>
            <a:gdLst/>
            <a:ahLst/>
            <a:cxnLst/>
            <a:rect l="l" t="t" r="r" b="b"/>
            <a:pathLst>
              <a:path w="262074" h="262074">
                <a:moveTo>
                  <a:pt x="0" y="0"/>
                </a:moveTo>
                <a:lnTo>
                  <a:pt x="262074" y="0"/>
                </a:lnTo>
                <a:lnTo>
                  <a:pt x="262074" y="262074"/>
                </a:lnTo>
                <a:lnTo>
                  <a:pt x="0" y="2620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8100000">
            <a:off x="4218735" y="3966110"/>
            <a:ext cx="262074" cy="262074"/>
          </a:xfrm>
          <a:custGeom>
            <a:avLst/>
            <a:gdLst/>
            <a:ahLst/>
            <a:cxnLst/>
            <a:rect l="l" t="t" r="r" b="b"/>
            <a:pathLst>
              <a:path w="262074" h="262074">
                <a:moveTo>
                  <a:pt x="0" y="0"/>
                </a:moveTo>
                <a:lnTo>
                  <a:pt x="262074" y="0"/>
                </a:lnTo>
                <a:lnTo>
                  <a:pt x="262074" y="262075"/>
                </a:lnTo>
                <a:lnTo>
                  <a:pt x="0" y="2620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rot="-8100000">
            <a:off x="4218735" y="4759490"/>
            <a:ext cx="262074" cy="262074"/>
          </a:xfrm>
          <a:custGeom>
            <a:avLst/>
            <a:gdLst/>
            <a:ahLst/>
            <a:cxnLst/>
            <a:rect l="l" t="t" r="r" b="b"/>
            <a:pathLst>
              <a:path w="262074" h="262074">
                <a:moveTo>
                  <a:pt x="0" y="0"/>
                </a:moveTo>
                <a:lnTo>
                  <a:pt x="262074" y="0"/>
                </a:lnTo>
                <a:lnTo>
                  <a:pt x="262074" y="262075"/>
                </a:lnTo>
                <a:lnTo>
                  <a:pt x="0" y="26207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4" name="Group 14"/>
          <p:cNvGrpSpPr/>
          <p:nvPr/>
        </p:nvGrpSpPr>
        <p:grpSpPr>
          <a:xfrm rot="-5400000">
            <a:off x="2155559" y="3718811"/>
            <a:ext cx="2810199" cy="386043"/>
            <a:chOff x="0" y="0"/>
            <a:chExt cx="1101027" cy="151251"/>
          </a:xfrm>
        </p:grpSpPr>
        <p:sp>
          <p:nvSpPr>
            <p:cNvPr id="15" name="Freeform 15"/>
            <p:cNvSpPr/>
            <p:nvPr/>
          </p:nvSpPr>
          <p:spPr>
            <a:xfrm>
              <a:off x="0" y="0"/>
              <a:ext cx="1101027" cy="151251"/>
            </a:xfrm>
            <a:custGeom>
              <a:avLst/>
              <a:gdLst/>
              <a:ahLst/>
              <a:cxnLst/>
              <a:rect l="l" t="t" r="r" b="b"/>
              <a:pathLst>
                <a:path w="1101027" h="151251">
                  <a:moveTo>
                    <a:pt x="0" y="0"/>
                  </a:moveTo>
                  <a:lnTo>
                    <a:pt x="1101027" y="0"/>
                  </a:lnTo>
                  <a:lnTo>
                    <a:pt x="1101027" y="151251"/>
                  </a:lnTo>
                  <a:lnTo>
                    <a:pt x="0" y="151251"/>
                  </a:lnTo>
                  <a:close/>
                </a:path>
              </a:pathLst>
            </a:custGeom>
            <a:solidFill>
              <a:srgbClr val="C7D64F"/>
            </a:solidFill>
          </p:spPr>
        </p:sp>
        <p:sp>
          <p:nvSpPr>
            <p:cNvPr id="16" name="TextBox 16"/>
            <p:cNvSpPr txBox="1"/>
            <p:nvPr/>
          </p:nvSpPr>
          <p:spPr>
            <a:xfrm>
              <a:off x="0" y="-28575"/>
              <a:ext cx="1101027" cy="179826"/>
            </a:xfrm>
            <a:prstGeom prst="rect">
              <a:avLst/>
            </a:prstGeom>
          </p:spPr>
          <p:txBody>
            <a:bodyPr lIns="48022" tIns="48022" rIns="48022" bIns="48022" rtlCol="0" anchor="ctr"/>
            <a:lstStyle/>
            <a:p>
              <a:pPr algn="ctr">
                <a:lnSpc>
                  <a:spcPts val="1852"/>
                </a:lnSpc>
              </a:pPr>
              <a:endParaRPr/>
            </a:p>
          </p:txBody>
        </p:sp>
      </p:grpSp>
      <p:grpSp>
        <p:nvGrpSpPr>
          <p:cNvPr id="17" name="Group 17"/>
          <p:cNvGrpSpPr>
            <a:grpSpLocks noChangeAspect="1"/>
          </p:cNvGrpSpPr>
          <p:nvPr/>
        </p:nvGrpSpPr>
        <p:grpSpPr>
          <a:xfrm>
            <a:off x="691515" y="1724000"/>
            <a:ext cx="2869143" cy="4303715"/>
            <a:chOff x="0" y="0"/>
            <a:chExt cx="6350000" cy="9525000"/>
          </a:xfrm>
        </p:grpSpPr>
        <p:sp>
          <p:nvSpPr>
            <p:cNvPr id="18" name="Freeform 18"/>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10"/>
              <a:stretch>
                <a:fillRect l="-62570" r="-62570"/>
              </a:stretch>
            </a:blipFill>
          </p:spPr>
        </p:sp>
      </p:grpSp>
      <p:sp>
        <p:nvSpPr>
          <p:cNvPr id="20" name="TextBox 20"/>
          <p:cNvSpPr txBox="1"/>
          <p:nvPr/>
        </p:nvSpPr>
        <p:spPr>
          <a:xfrm>
            <a:off x="3851782" y="1704950"/>
            <a:ext cx="4461543" cy="1115438"/>
          </a:xfrm>
          <a:prstGeom prst="rect">
            <a:avLst/>
          </a:prstGeom>
        </p:spPr>
        <p:txBody>
          <a:bodyPr lIns="0" tIns="0" rIns="0" bIns="0" rtlCol="0" anchor="t">
            <a:spAutoFit/>
          </a:bodyPr>
          <a:lstStyle/>
          <a:p>
            <a:pPr marL="0" lvl="0" indent="0" algn="ctr">
              <a:lnSpc>
                <a:spcPts val="4409"/>
              </a:lnSpc>
              <a:spcBef>
                <a:spcPct val="0"/>
              </a:spcBef>
            </a:pPr>
            <a:r>
              <a:rPr lang="en-US" sz="3149" u="none" strike="noStrike">
                <a:solidFill>
                  <a:srgbClr val="193779"/>
                </a:solidFill>
                <a:latin typeface="Roboto"/>
              </a:rPr>
              <a:t>Polish Investment Zone</a:t>
            </a:r>
          </a:p>
          <a:p>
            <a:pPr marL="0" lvl="0" indent="0" algn="ctr">
              <a:lnSpc>
                <a:spcPts val="4409"/>
              </a:lnSpc>
              <a:spcBef>
                <a:spcPct val="0"/>
              </a:spcBef>
            </a:pPr>
            <a:endParaRPr lang="en-US" sz="3149" u="none" strike="noStrike">
              <a:solidFill>
                <a:srgbClr val="193779"/>
              </a:solidFill>
              <a:latin typeface="Roboto"/>
            </a:endParaRPr>
          </a:p>
        </p:txBody>
      </p:sp>
      <p:sp>
        <p:nvSpPr>
          <p:cNvPr id="21" name="TextBox 21"/>
          <p:cNvSpPr txBox="1"/>
          <p:nvPr/>
        </p:nvSpPr>
        <p:spPr>
          <a:xfrm>
            <a:off x="283459" y="6507750"/>
            <a:ext cx="1607354" cy="225689"/>
          </a:xfrm>
          <a:prstGeom prst="rect">
            <a:avLst/>
          </a:prstGeom>
        </p:spPr>
        <p:txBody>
          <a:bodyPr lIns="0" tIns="0" rIns="0" bIns="0" rtlCol="0" anchor="t">
            <a:spAutoFit/>
          </a:bodyPr>
          <a:lstStyle/>
          <a:p>
            <a:pPr>
              <a:lnSpc>
                <a:spcPts val="1776"/>
              </a:lnSpc>
            </a:pPr>
            <a:r>
              <a:rPr lang="en-US" sz="1398">
                <a:solidFill>
                  <a:srgbClr val="FFFFFF"/>
                </a:solidFill>
                <a:latin typeface="Roboto"/>
              </a:rPr>
              <a:t>www.wmsse.com.pl</a:t>
            </a:r>
          </a:p>
        </p:txBody>
      </p:sp>
      <p:sp>
        <p:nvSpPr>
          <p:cNvPr id="22" name="TextBox 22"/>
          <p:cNvSpPr txBox="1"/>
          <p:nvPr/>
        </p:nvSpPr>
        <p:spPr>
          <a:xfrm>
            <a:off x="4688138" y="2836524"/>
            <a:ext cx="4492374" cy="735370"/>
          </a:xfrm>
          <a:prstGeom prst="rect">
            <a:avLst/>
          </a:prstGeom>
        </p:spPr>
        <p:txBody>
          <a:bodyPr lIns="0" tIns="0" rIns="0" bIns="0" rtlCol="0" anchor="t">
            <a:spAutoFit/>
          </a:bodyPr>
          <a:lstStyle/>
          <a:p>
            <a:pPr marL="0" lvl="0" indent="0">
              <a:lnSpc>
                <a:spcPts val="1992"/>
              </a:lnSpc>
              <a:spcBef>
                <a:spcPct val="0"/>
              </a:spcBef>
            </a:pPr>
            <a:r>
              <a:rPr lang="en-US" sz="1423" u="none" strike="noStrike" dirty="0">
                <a:solidFill>
                  <a:srgbClr val="193779"/>
                </a:solidFill>
                <a:latin typeface="Roboto"/>
              </a:rPr>
              <a:t>Poland Investment Zone (PIZ) is an instrument introduced in 2018 to support new investment projects carried out with the territory of the Republic of Poland.</a:t>
            </a:r>
          </a:p>
        </p:txBody>
      </p:sp>
      <p:sp>
        <p:nvSpPr>
          <p:cNvPr id="23" name="TextBox 23"/>
          <p:cNvSpPr txBox="1"/>
          <p:nvPr/>
        </p:nvSpPr>
        <p:spPr>
          <a:xfrm>
            <a:off x="4706537" y="3924319"/>
            <a:ext cx="4570589" cy="487720"/>
          </a:xfrm>
          <a:prstGeom prst="rect">
            <a:avLst/>
          </a:prstGeom>
        </p:spPr>
        <p:txBody>
          <a:bodyPr lIns="0" tIns="0" rIns="0" bIns="0" rtlCol="0" anchor="t">
            <a:spAutoFit/>
          </a:bodyPr>
          <a:lstStyle/>
          <a:p>
            <a:pPr marL="0" lvl="0" indent="0" algn="l">
              <a:lnSpc>
                <a:spcPts val="1992"/>
              </a:lnSpc>
              <a:spcBef>
                <a:spcPct val="0"/>
              </a:spcBef>
            </a:pPr>
            <a:r>
              <a:rPr lang="en-US" sz="1423" dirty="0">
                <a:solidFill>
                  <a:srgbClr val="193779"/>
                </a:solidFill>
                <a:latin typeface="Roboto"/>
              </a:rPr>
              <a:t>PIZ </a:t>
            </a:r>
            <a:r>
              <a:rPr lang="en-US" sz="1423" u="none" strike="noStrike" dirty="0">
                <a:solidFill>
                  <a:srgbClr val="193779"/>
                </a:solidFill>
                <a:latin typeface="Roboto"/>
              </a:rPr>
              <a:t>enables to obtain an exemption from the income tax related with the implementation of a new investment.</a:t>
            </a:r>
          </a:p>
        </p:txBody>
      </p:sp>
      <p:sp>
        <p:nvSpPr>
          <p:cNvPr id="25" name="TextBox 25"/>
          <p:cNvSpPr txBox="1"/>
          <p:nvPr/>
        </p:nvSpPr>
        <p:spPr>
          <a:xfrm>
            <a:off x="4662738" y="4705213"/>
            <a:ext cx="4588988" cy="471924"/>
          </a:xfrm>
          <a:prstGeom prst="rect">
            <a:avLst/>
          </a:prstGeom>
        </p:spPr>
        <p:txBody>
          <a:bodyPr lIns="0" tIns="0" rIns="0" bIns="0" rtlCol="0" anchor="t">
            <a:spAutoFit/>
          </a:bodyPr>
          <a:lstStyle/>
          <a:p>
            <a:pPr marL="0" lvl="0" indent="0">
              <a:lnSpc>
                <a:spcPts val="1852"/>
              </a:lnSpc>
              <a:spcBef>
                <a:spcPct val="0"/>
              </a:spcBef>
            </a:pPr>
            <a:r>
              <a:rPr lang="en-US" sz="1420" u="none" strike="noStrike" dirty="0">
                <a:solidFill>
                  <a:srgbClr val="193779"/>
                </a:solidFill>
                <a:latin typeface="Roboto"/>
              </a:rPr>
              <a:t>You can apply for tax relief all over Poland, regardless of the size of your company or the country of origin</a:t>
            </a:r>
            <a:r>
              <a:rPr lang="en-US" sz="1323" u="none" strike="noStrike" dirty="0">
                <a:solidFill>
                  <a:srgbClr val="193779"/>
                </a:solidFill>
                <a:latin typeface="Roboto"/>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427257" y="1078638"/>
            <a:ext cx="3269657" cy="7218809"/>
            <a:chOff x="0" y="0"/>
            <a:chExt cx="1281041" cy="2828306"/>
          </a:xfrm>
        </p:grpSpPr>
        <p:sp>
          <p:nvSpPr>
            <p:cNvPr id="3" name="Freeform 3"/>
            <p:cNvSpPr/>
            <p:nvPr/>
          </p:nvSpPr>
          <p:spPr>
            <a:xfrm>
              <a:off x="0" y="0"/>
              <a:ext cx="1281041" cy="2828306"/>
            </a:xfrm>
            <a:custGeom>
              <a:avLst/>
              <a:gdLst/>
              <a:ahLst/>
              <a:cxnLst/>
              <a:rect l="l" t="t" r="r" b="b"/>
              <a:pathLst>
                <a:path w="1281041" h="2828306">
                  <a:moveTo>
                    <a:pt x="0" y="0"/>
                  </a:moveTo>
                  <a:lnTo>
                    <a:pt x="1281041" y="0"/>
                  </a:lnTo>
                  <a:lnTo>
                    <a:pt x="1281041" y="2828306"/>
                  </a:lnTo>
                  <a:lnTo>
                    <a:pt x="0" y="2828306"/>
                  </a:lnTo>
                  <a:close/>
                </a:path>
              </a:pathLst>
            </a:custGeom>
            <a:solidFill>
              <a:srgbClr val="0D9EA2"/>
            </a:solidFill>
          </p:spPr>
        </p:sp>
        <p:sp>
          <p:nvSpPr>
            <p:cNvPr id="4" name="TextBox 4"/>
            <p:cNvSpPr txBox="1"/>
            <p:nvPr/>
          </p:nvSpPr>
          <p:spPr>
            <a:xfrm>
              <a:off x="0" y="-28575"/>
              <a:ext cx="1281041" cy="2856881"/>
            </a:xfrm>
            <a:prstGeom prst="rect">
              <a:avLst/>
            </a:prstGeom>
          </p:spPr>
          <p:txBody>
            <a:bodyPr lIns="48022" tIns="48022" rIns="48022" bIns="48022" rtlCol="0" anchor="ctr"/>
            <a:lstStyle/>
            <a:p>
              <a:pPr algn="ctr">
                <a:lnSpc>
                  <a:spcPts val="1852"/>
                </a:lnSpc>
              </a:pPr>
              <a:endParaRPr/>
            </a:p>
          </p:txBody>
        </p:sp>
      </p:grpSp>
      <p:grpSp>
        <p:nvGrpSpPr>
          <p:cNvPr id="5" name="Group 5"/>
          <p:cNvGrpSpPr/>
          <p:nvPr/>
        </p:nvGrpSpPr>
        <p:grpSpPr>
          <a:xfrm rot="-5400000">
            <a:off x="4761042" y="3693073"/>
            <a:ext cx="2810199" cy="386043"/>
            <a:chOff x="0" y="0"/>
            <a:chExt cx="1101027" cy="151251"/>
          </a:xfrm>
        </p:grpSpPr>
        <p:sp>
          <p:nvSpPr>
            <p:cNvPr id="6" name="Freeform 6"/>
            <p:cNvSpPr/>
            <p:nvPr/>
          </p:nvSpPr>
          <p:spPr>
            <a:xfrm>
              <a:off x="0" y="0"/>
              <a:ext cx="1101027" cy="151251"/>
            </a:xfrm>
            <a:custGeom>
              <a:avLst/>
              <a:gdLst/>
              <a:ahLst/>
              <a:cxnLst/>
              <a:rect l="l" t="t" r="r" b="b"/>
              <a:pathLst>
                <a:path w="1101027" h="151251">
                  <a:moveTo>
                    <a:pt x="0" y="0"/>
                  </a:moveTo>
                  <a:lnTo>
                    <a:pt x="1101027" y="0"/>
                  </a:lnTo>
                  <a:lnTo>
                    <a:pt x="1101027" y="151251"/>
                  </a:lnTo>
                  <a:lnTo>
                    <a:pt x="0" y="151251"/>
                  </a:lnTo>
                  <a:close/>
                </a:path>
              </a:pathLst>
            </a:custGeom>
            <a:solidFill>
              <a:srgbClr val="C7D64F"/>
            </a:solidFill>
          </p:spPr>
        </p:sp>
        <p:sp>
          <p:nvSpPr>
            <p:cNvPr id="7" name="TextBox 7"/>
            <p:cNvSpPr txBox="1"/>
            <p:nvPr/>
          </p:nvSpPr>
          <p:spPr>
            <a:xfrm>
              <a:off x="0" y="-28575"/>
              <a:ext cx="1101027" cy="179826"/>
            </a:xfrm>
            <a:prstGeom prst="rect">
              <a:avLst/>
            </a:prstGeom>
          </p:spPr>
          <p:txBody>
            <a:bodyPr lIns="48022" tIns="48022" rIns="48022" bIns="48022" rtlCol="0" anchor="ctr"/>
            <a:lstStyle/>
            <a:p>
              <a:pPr algn="ctr">
                <a:lnSpc>
                  <a:spcPts val="1852"/>
                </a:lnSpc>
              </a:pPr>
              <a:endParaRPr/>
            </a:p>
          </p:txBody>
        </p:sp>
      </p:grpSp>
      <p:grpSp>
        <p:nvGrpSpPr>
          <p:cNvPr id="8" name="Group 8"/>
          <p:cNvGrpSpPr>
            <a:grpSpLocks noChangeAspect="1"/>
          </p:cNvGrpSpPr>
          <p:nvPr/>
        </p:nvGrpSpPr>
        <p:grpSpPr>
          <a:xfrm>
            <a:off x="6179491" y="1425838"/>
            <a:ext cx="2903204" cy="4354807"/>
            <a:chOff x="0" y="0"/>
            <a:chExt cx="6350000" cy="9525000"/>
          </a:xfrm>
        </p:grpSpPr>
        <p:sp>
          <p:nvSpPr>
            <p:cNvPr id="9" name="Freeform 9"/>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2"/>
              <a:stretch>
                <a:fillRect l="-44145" r="-40247"/>
              </a:stretch>
            </a:blipFill>
          </p:spPr>
        </p:sp>
      </p:grpSp>
      <p:sp>
        <p:nvSpPr>
          <p:cNvPr id="10" name="AutoShape 10"/>
          <p:cNvSpPr/>
          <p:nvPr/>
        </p:nvSpPr>
        <p:spPr>
          <a:xfrm>
            <a:off x="635122" y="2480995"/>
            <a:ext cx="1752724" cy="0"/>
          </a:xfrm>
          <a:prstGeom prst="line">
            <a:avLst/>
          </a:prstGeom>
          <a:ln w="57150" cap="flat">
            <a:solidFill>
              <a:srgbClr val="C7D64F"/>
            </a:solidFill>
            <a:prstDash val="solid"/>
            <a:headEnd type="none" w="sm" len="sm"/>
            <a:tailEnd type="none" w="sm" len="sm"/>
          </a:ln>
        </p:spPr>
      </p:sp>
      <p:grpSp>
        <p:nvGrpSpPr>
          <p:cNvPr id="11" name="Group 11"/>
          <p:cNvGrpSpPr/>
          <p:nvPr/>
        </p:nvGrpSpPr>
        <p:grpSpPr>
          <a:xfrm>
            <a:off x="861438" y="925340"/>
            <a:ext cx="86628" cy="86628"/>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3" name="TextBox 13"/>
            <p:cNvSpPr txBox="1"/>
            <p:nvPr/>
          </p:nvSpPr>
          <p:spPr>
            <a:xfrm>
              <a:off x="76200" y="47625"/>
              <a:ext cx="660400" cy="688975"/>
            </a:xfrm>
            <a:prstGeom prst="rect">
              <a:avLst/>
            </a:prstGeom>
          </p:spPr>
          <p:txBody>
            <a:bodyPr lIns="48022" tIns="48022" rIns="48022" bIns="48022" rtlCol="0" anchor="ctr"/>
            <a:lstStyle/>
            <a:p>
              <a:pPr algn="ctr">
                <a:lnSpc>
                  <a:spcPts val="1852"/>
                </a:lnSpc>
              </a:pPr>
              <a:endParaRPr/>
            </a:p>
          </p:txBody>
        </p:sp>
      </p:grpSp>
      <p:sp>
        <p:nvSpPr>
          <p:cNvPr id="14" name="AutoShape 14"/>
          <p:cNvSpPr/>
          <p:nvPr/>
        </p:nvSpPr>
        <p:spPr>
          <a:xfrm>
            <a:off x="8387537" y="816378"/>
            <a:ext cx="1390316" cy="0"/>
          </a:xfrm>
          <a:prstGeom prst="line">
            <a:avLst/>
          </a:prstGeom>
          <a:ln w="38100" cap="rnd">
            <a:solidFill>
              <a:srgbClr val="374E93"/>
            </a:solidFill>
            <a:prstDash val="solid"/>
            <a:headEnd type="none" w="sm" len="sm"/>
            <a:tailEnd type="none" w="sm" len="sm"/>
          </a:ln>
        </p:spPr>
      </p:sp>
      <p:sp>
        <p:nvSpPr>
          <p:cNvPr id="15" name="TextBox 15"/>
          <p:cNvSpPr txBox="1"/>
          <p:nvPr/>
        </p:nvSpPr>
        <p:spPr>
          <a:xfrm>
            <a:off x="635122" y="1530609"/>
            <a:ext cx="5470732" cy="897682"/>
          </a:xfrm>
          <a:prstGeom prst="rect">
            <a:avLst/>
          </a:prstGeom>
        </p:spPr>
        <p:txBody>
          <a:bodyPr lIns="0" tIns="0" rIns="0" bIns="0" rtlCol="0" anchor="t">
            <a:spAutoFit/>
          </a:bodyPr>
          <a:lstStyle/>
          <a:p>
            <a:pPr>
              <a:lnSpc>
                <a:spcPts val="3534"/>
              </a:lnSpc>
            </a:pPr>
            <a:r>
              <a:rPr lang="pl-PL" sz="3431" dirty="0">
                <a:solidFill>
                  <a:srgbClr val="374E93"/>
                </a:solidFill>
                <a:latin typeface="Almarai"/>
              </a:rPr>
              <a:t>W</a:t>
            </a:r>
            <a:r>
              <a:rPr lang="en-US" sz="3431" dirty="0">
                <a:solidFill>
                  <a:srgbClr val="374E93"/>
                </a:solidFill>
                <a:latin typeface="Almarai"/>
              </a:rPr>
              <a:t>hat is the support based</a:t>
            </a:r>
            <a:r>
              <a:rPr lang="pl-PL" sz="3431" dirty="0">
                <a:solidFill>
                  <a:srgbClr val="374E93"/>
                </a:solidFill>
                <a:latin typeface="Almarai"/>
              </a:rPr>
              <a:t> on</a:t>
            </a:r>
            <a:r>
              <a:rPr lang="en-US" sz="3431" dirty="0">
                <a:solidFill>
                  <a:srgbClr val="374E93"/>
                </a:solidFill>
                <a:latin typeface="Almarai"/>
              </a:rPr>
              <a:t>?</a:t>
            </a:r>
          </a:p>
        </p:txBody>
      </p:sp>
      <p:sp>
        <p:nvSpPr>
          <p:cNvPr id="16" name="TextBox 16"/>
          <p:cNvSpPr txBox="1"/>
          <p:nvPr/>
        </p:nvSpPr>
        <p:spPr>
          <a:xfrm>
            <a:off x="7732955" y="6590810"/>
            <a:ext cx="1607354" cy="225689"/>
          </a:xfrm>
          <a:prstGeom prst="rect">
            <a:avLst/>
          </a:prstGeom>
        </p:spPr>
        <p:txBody>
          <a:bodyPr lIns="0" tIns="0" rIns="0" bIns="0" rtlCol="0" anchor="t">
            <a:spAutoFit/>
          </a:bodyPr>
          <a:lstStyle/>
          <a:p>
            <a:pPr>
              <a:lnSpc>
                <a:spcPts val="1776"/>
              </a:lnSpc>
            </a:pPr>
            <a:r>
              <a:rPr lang="en-US" sz="1398">
                <a:solidFill>
                  <a:srgbClr val="FFFFFF"/>
                </a:solidFill>
                <a:latin typeface="Roboto"/>
              </a:rPr>
              <a:t>www.wmsse.com.pl</a:t>
            </a:r>
          </a:p>
        </p:txBody>
      </p:sp>
      <p:sp>
        <p:nvSpPr>
          <p:cNvPr id="17" name="Freeform 17"/>
          <p:cNvSpPr/>
          <p:nvPr/>
        </p:nvSpPr>
        <p:spPr>
          <a:xfrm>
            <a:off x="355710" y="292644"/>
            <a:ext cx="3238076" cy="1009369"/>
          </a:xfrm>
          <a:custGeom>
            <a:avLst/>
            <a:gdLst/>
            <a:ahLst/>
            <a:cxnLst/>
            <a:rect l="l" t="t" r="r" b="b"/>
            <a:pathLst>
              <a:path w="3238076" h="1009369">
                <a:moveTo>
                  <a:pt x="0" y="0"/>
                </a:moveTo>
                <a:lnTo>
                  <a:pt x="3238076" y="0"/>
                </a:lnTo>
                <a:lnTo>
                  <a:pt x="3238076" y="1009369"/>
                </a:lnTo>
                <a:lnTo>
                  <a:pt x="0" y="1009369"/>
                </a:lnTo>
                <a:lnTo>
                  <a:pt x="0" y="0"/>
                </a:lnTo>
                <a:close/>
              </a:path>
            </a:pathLst>
          </a:custGeom>
          <a:blipFill>
            <a:blip r:embed="rId3"/>
            <a:stretch>
              <a:fillRect/>
            </a:stretch>
          </a:blipFill>
        </p:spPr>
      </p:sp>
      <p:sp>
        <p:nvSpPr>
          <p:cNvPr id="18" name="Freeform 18"/>
          <p:cNvSpPr/>
          <p:nvPr/>
        </p:nvSpPr>
        <p:spPr>
          <a:xfrm rot="-8100000">
            <a:off x="3946261" y="3366997"/>
            <a:ext cx="262074" cy="262074"/>
          </a:xfrm>
          <a:custGeom>
            <a:avLst/>
            <a:gdLst/>
            <a:ahLst/>
            <a:cxnLst/>
            <a:rect l="l" t="t" r="r" b="b"/>
            <a:pathLst>
              <a:path w="262074" h="262074">
                <a:moveTo>
                  <a:pt x="0" y="0"/>
                </a:moveTo>
                <a:lnTo>
                  <a:pt x="262074" y="0"/>
                </a:lnTo>
                <a:lnTo>
                  <a:pt x="262074" y="262074"/>
                </a:lnTo>
                <a:lnTo>
                  <a:pt x="0" y="2620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9" name="Group 19"/>
          <p:cNvGrpSpPr/>
          <p:nvPr/>
        </p:nvGrpSpPr>
        <p:grpSpPr>
          <a:xfrm>
            <a:off x="4036132" y="3312718"/>
            <a:ext cx="1793161" cy="1793161"/>
            <a:chOff x="0" y="0"/>
            <a:chExt cx="1913890" cy="1913890"/>
          </a:xfrm>
        </p:grpSpPr>
        <p:sp>
          <p:nvSpPr>
            <p:cNvPr id="20" name="Freeform 20"/>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0D9EA2"/>
            </a:solidFill>
          </p:spPr>
        </p:sp>
      </p:grpSp>
      <p:grpSp>
        <p:nvGrpSpPr>
          <p:cNvPr id="21" name="Group 21"/>
          <p:cNvGrpSpPr/>
          <p:nvPr/>
        </p:nvGrpSpPr>
        <p:grpSpPr>
          <a:xfrm>
            <a:off x="1936184" y="3300019"/>
            <a:ext cx="1928437" cy="1793161"/>
            <a:chOff x="0" y="0"/>
            <a:chExt cx="2571249" cy="2390881"/>
          </a:xfrm>
        </p:grpSpPr>
        <p:sp>
          <p:nvSpPr>
            <p:cNvPr id="22" name="Freeform 22"/>
            <p:cNvSpPr/>
            <p:nvPr/>
          </p:nvSpPr>
          <p:spPr>
            <a:xfrm rot="-8100000">
              <a:off x="72370" y="73306"/>
              <a:ext cx="349432" cy="349432"/>
            </a:xfrm>
            <a:custGeom>
              <a:avLst/>
              <a:gdLst/>
              <a:ahLst/>
              <a:cxnLst/>
              <a:rect l="l" t="t" r="r" b="b"/>
              <a:pathLst>
                <a:path w="349432" h="349432">
                  <a:moveTo>
                    <a:pt x="0" y="0"/>
                  </a:moveTo>
                  <a:lnTo>
                    <a:pt x="349432" y="0"/>
                  </a:lnTo>
                  <a:lnTo>
                    <a:pt x="349432" y="349433"/>
                  </a:lnTo>
                  <a:lnTo>
                    <a:pt x="0" y="3494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23" name="Group 23"/>
            <p:cNvGrpSpPr/>
            <p:nvPr/>
          </p:nvGrpSpPr>
          <p:grpSpPr>
            <a:xfrm>
              <a:off x="180367" y="0"/>
              <a:ext cx="2390881" cy="2390881"/>
              <a:chOff x="0" y="0"/>
              <a:chExt cx="1913890" cy="1913890"/>
            </a:xfrm>
          </p:grpSpPr>
          <p:sp>
            <p:nvSpPr>
              <p:cNvPr id="24" name="Freeform 24"/>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C7D64F"/>
              </a:solidFill>
            </p:spPr>
          </p:sp>
        </p:grpSp>
        <p:sp>
          <p:nvSpPr>
            <p:cNvPr id="25" name="TextBox 25"/>
            <p:cNvSpPr txBox="1"/>
            <p:nvPr/>
          </p:nvSpPr>
          <p:spPr>
            <a:xfrm>
              <a:off x="459859" y="99439"/>
              <a:ext cx="1831899" cy="2117354"/>
            </a:xfrm>
            <a:prstGeom prst="rect">
              <a:avLst/>
            </a:prstGeom>
          </p:spPr>
          <p:txBody>
            <a:bodyPr lIns="0" tIns="0" rIns="0" bIns="0" rtlCol="0" anchor="t">
              <a:spAutoFit/>
            </a:bodyPr>
            <a:lstStyle/>
            <a:p>
              <a:pPr marL="0" lvl="0" indent="0" algn="ctr">
                <a:lnSpc>
                  <a:spcPts val="1852"/>
                </a:lnSpc>
                <a:spcBef>
                  <a:spcPct val="0"/>
                </a:spcBef>
              </a:pPr>
              <a:r>
                <a:rPr lang="en-US" sz="1323" u="none" strike="noStrike" dirty="0">
                  <a:solidFill>
                    <a:srgbClr val="193779"/>
                  </a:solidFill>
                  <a:latin typeface="Roboto"/>
                </a:rPr>
                <a:t>Recover of investment costs in unpaid income tax at the maximum value of </a:t>
              </a:r>
              <a:r>
                <a:rPr lang="en-US" sz="1323" u="none" strike="noStrike" dirty="0">
                  <a:solidFill>
                    <a:srgbClr val="193779"/>
                  </a:solidFill>
                  <a:latin typeface="Roboto Bold"/>
                </a:rPr>
                <a:t>up to 70% of investment costs</a:t>
              </a:r>
            </a:p>
          </p:txBody>
        </p:sp>
      </p:grpSp>
      <p:sp>
        <p:nvSpPr>
          <p:cNvPr id="26" name="TextBox 26"/>
          <p:cNvSpPr txBox="1"/>
          <p:nvPr/>
        </p:nvSpPr>
        <p:spPr>
          <a:xfrm>
            <a:off x="4078682" y="3868292"/>
            <a:ext cx="1678706" cy="680760"/>
          </a:xfrm>
          <a:prstGeom prst="rect">
            <a:avLst/>
          </a:prstGeom>
        </p:spPr>
        <p:txBody>
          <a:bodyPr lIns="0" tIns="0" rIns="0" bIns="0" rtlCol="0" anchor="t">
            <a:spAutoFit/>
          </a:bodyPr>
          <a:lstStyle/>
          <a:p>
            <a:pPr marL="0" lvl="0" indent="0" algn="ctr">
              <a:lnSpc>
                <a:spcPts val="1852"/>
              </a:lnSpc>
              <a:spcBef>
                <a:spcPct val="0"/>
              </a:spcBef>
            </a:pPr>
            <a:r>
              <a:rPr lang="en-US" sz="1323" u="none" strike="noStrike" dirty="0">
                <a:solidFill>
                  <a:srgbClr val="193779"/>
                </a:solidFill>
                <a:latin typeface="Roboto"/>
              </a:rPr>
              <a:t>Tax exemption </a:t>
            </a:r>
          </a:p>
          <a:p>
            <a:pPr marL="0" lvl="0" indent="0" algn="ctr">
              <a:lnSpc>
                <a:spcPts val="1852"/>
              </a:lnSpc>
              <a:spcBef>
                <a:spcPct val="0"/>
              </a:spcBef>
            </a:pPr>
            <a:r>
              <a:rPr lang="en-US" sz="1323" u="none" strike="noStrike" dirty="0">
                <a:solidFill>
                  <a:srgbClr val="193779"/>
                </a:solidFill>
                <a:latin typeface="Roboto"/>
              </a:rPr>
              <a:t>for </a:t>
            </a:r>
            <a:r>
              <a:rPr lang="en-US" sz="1323" u="none" strike="noStrike" dirty="0">
                <a:solidFill>
                  <a:srgbClr val="193779"/>
                </a:solidFill>
                <a:latin typeface="Roboto Bold"/>
              </a:rPr>
              <a:t>10 to 15 </a:t>
            </a:r>
            <a:r>
              <a:rPr lang="en-US" sz="1323" u="none" strike="noStrike" dirty="0">
                <a:solidFill>
                  <a:srgbClr val="193779"/>
                </a:solidFill>
                <a:latin typeface="Roboto"/>
              </a:rPr>
              <a:t>years depending on location</a:t>
            </a:r>
          </a:p>
        </p:txBody>
      </p:sp>
      <p:grpSp>
        <p:nvGrpSpPr>
          <p:cNvPr id="27" name="Group 27"/>
          <p:cNvGrpSpPr/>
          <p:nvPr/>
        </p:nvGrpSpPr>
        <p:grpSpPr>
          <a:xfrm>
            <a:off x="32410" y="3312719"/>
            <a:ext cx="1911336" cy="1793161"/>
            <a:chOff x="72370" y="0"/>
            <a:chExt cx="2548448" cy="2390881"/>
          </a:xfrm>
        </p:grpSpPr>
        <p:sp>
          <p:nvSpPr>
            <p:cNvPr id="28" name="Freeform 28"/>
            <p:cNvSpPr/>
            <p:nvPr/>
          </p:nvSpPr>
          <p:spPr>
            <a:xfrm rot="-8100000">
              <a:off x="72370" y="72370"/>
              <a:ext cx="349432" cy="349432"/>
            </a:xfrm>
            <a:custGeom>
              <a:avLst/>
              <a:gdLst/>
              <a:ahLst/>
              <a:cxnLst/>
              <a:rect l="l" t="t" r="r" b="b"/>
              <a:pathLst>
                <a:path w="349432" h="349432">
                  <a:moveTo>
                    <a:pt x="0" y="0"/>
                  </a:moveTo>
                  <a:lnTo>
                    <a:pt x="349432" y="0"/>
                  </a:lnTo>
                  <a:lnTo>
                    <a:pt x="349432" y="349432"/>
                  </a:lnTo>
                  <a:lnTo>
                    <a:pt x="0" y="3494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29" name="Group 29"/>
            <p:cNvGrpSpPr/>
            <p:nvPr/>
          </p:nvGrpSpPr>
          <p:grpSpPr>
            <a:xfrm>
              <a:off x="229937" y="0"/>
              <a:ext cx="2390881" cy="2390881"/>
              <a:chOff x="0" y="0"/>
              <a:chExt cx="1913890" cy="1913890"/>
            </a:xfrm>
          </p:grpSpPr>
          <p:sp>
            <p:nvSpPr>
              <p:cNvPr id="30" name="Freeform 30"/>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374E93"/>
              </a:solidFill>
            </p:spPr>
          </p:sp>
        </p:grpSp>
        <p:sp>
          <p:nvSpPr>
            <p:cNvPr id="31" name="TextBox 31"/>
            <p:cNvSpPr txBox="1"/>
            <p:nvPr/>
          </p:nvSpPr>
          <p:spPr>
            <a:xfrm>
              <a:off x="481283" y="706897"/>
              <a:ext cx="1862711" cy="950004"/>
            </a:xfrm>
            <a:prstGeom prst="rect">
              <a:avLst/>
            </a:prstGeom>
          </p:spPr>
          <p:txBody>
            <a:bodyPr lIns="0" tIns="0" rIns="0" bIns="0" rtlCol="0" anchor="t">
              <a:spAutoFit/>
            </a:bodyPr>
            <a:lstStyle/>
            <a:p>
              <a:pPr marL="0" lvl="0" indent="0" algn="ctr">
                <a:lnSpc>
                  <a:spcPts val="1852"/>
                </a:lnSpc>
                <a:spcBef>
                  <a:spcPct val="0"/>
                </a:spcBef>
              </a:pPr>
              <a:r>
                <a:rPr lang="pl-PL" sz="1323" dirty="0">
                  <a:solidFill>
                    <a:srgbClr val="193779"/>
                  </a:solidFill>
                  <a:latin typeface="Roboto"/>
                </a:rPr>
                <a:t>Public </a:t>
              </a:r>
              <a:r>
                <a:rPr lang="pl-PL" sz="1323" dirty="0" err="1">
                  <a:solidFill>
                    <a:srgbClr val="193779"/>
                  </a:solidFill>
                  <a:latin typeface="Roboto"/>
                </a:rPr>
                <a:t>aid</a:t>
              </a:r>
              <a:r>
                <a:rPr lang="pl-PL" sz="1323" dirty="0">
                  <a:solidFill>
                    <a:srgbClr val="193779"/>
                  </a:solidFill>
                  <a:latin typeface="Roboto"/>
                </a:rPr>
                <a:t> </a:t>
              </a:r>
              <a:r>
                <a:rPr lang="en-US" sz="1323" dirty="0">
                  <a:solidFill>
                    <a:srgbClr val="193779"/>
                  </a:solidFill>
                  <a:latin typeface="Roboto"/>
                </a:rPr>
                <a:t>in the form of income tax relief</a:t>
              </a:r>
              <a:endParaRPr lang="en-US" sz="1323" u="none" strike="noStrike" dirty="0">
                <a:solidFill>
                  <a:srgbClr val="193779"/>
                </a:solidFill>
                <a:latin typeface="Roboto"/>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7547908" y="3997647"/>
            <a:ext cx="2810199" cy="386043"/>
            <a:chOff x="0" y="0"/>
            <a:chExt cx="1101027" cy="151251"/>
          </a:xfrm>
        </p:grpSpPr>
        <p:sp>
          <p:nvSpPr>
            <p:cNvPr id="3" name="Freeform 3"/>
            <p:cNvSpPr/>
            <p:nvPr/>
          </p:nvSpPr>
          <p:spPr>
            <a:xfrm>
              <a:off x="0" y="0"/>
              <a:ext cx="1101027" cy="151251"/>
            </a:xfrm>
            <a:custGeom>
              <a:avLst/>
              <a:gdLst/>
              <a:ahLst/>
              <a:cxnLst/>
              <a:rect l="l" t="t" r="r" b="b"/>
              <a:pathLst>
                <a:path w="1101027" h="151251">
                  <a:moveTo>
                    <a:pt x="0" y="0"/>
                  </a:moveTo>
                  <a:lnTo>
                    <a:pt x="1101027" y="0"/>
                  </a:lnTo>
                  <a:lnTo>
                    <a:pt x="1101027" y="151251"/>
                  </a:lnTo>
                  <a:lnTo>
                    <a:pt x="0" y="151251"/>
                  </a:lnTo>
                  <a:close/>
                </a:path>
              </a:pathLst>
            </a:custGeom>
            <a:solidFill>
              <a:srgbClr val="C7D64F"/>
            </a:solidFill>
          </p:spPr>
        </p:sp>
        <p:sp>
          <p:nvSpPr>
            <p:cNvPr id="4" name="TextBox 4"/>
            <p:cNvSpPr txBox="1"/>
            <p:nvPr/>
          </p:nvSpPr>
          <p:spPr>
            <a:xfrm>
              <a:off x="0" y="-28575"/>
              <a:ext cx="1101027" cy="179826"/>
            </a:xfrm>
            <a:prstGeom prst="rect">
              <a:avLst/>
            </a:prstGeom>
          </p:spPr>
          <p:txBody>
            <a:bodyPr lIns="48022" tIns="48022" rIns="48022" bIns="48022" rtlCol="0" anchor="ctr"/>
            <a:lstStyle/>
            <a:p>
              <a:pPr algn="ctr">
                <a:lnSpc>
                  <a:spcPts val="1852"/>
                </a:lnSpc>
              </a:pPr>
              <a:endParaRPr/>
            </a:p>
          </p:txBody>
        </p:sp>
      </p:grpSp>
      <p:grpSp>
        <p:nvGrpSpPr>
          <p:cNvPr id="5" name="Group 5"/>
          <p:cNvGrpSpPr/>
          <p:nvPr/>
        </p:nvGrpSpPr>
        <p:grpSpPr>
          <a:xfrm>
            <a:off x="8953008" y="1300357"/>
            <a:ext cx="3575241" cy="6434327"/>
            <a:chOff x="0" y="0"/>
            <a:chExt cx="1400768" cy="2520948"/>
          </a:xfrm>
        </p:grpSpPr>
        <p:sp>
          <p:nvSpPr>
            <p:cNvPr id="6" name="Freeform 6"/>
            <p:cNvSpPr/>
            <p:nvPr/>
          </p:nvSpPr>
          <p:spPr>
            <a:xfrm>
              <a:off x="0" y="0"/>
              <a:ext cx="1400768" cy="2520948"/>
            </a:xfrm>
            <a:custGeom>
              <a:avLst/>
              <a:gdLst/>
              <a:ahLst/>
              <a:cxnLst/>
              <a:rect l="l" t="t" r="r" b="b"/>
              <a:pathLst>
                <a:path w="1400768" h="2520948">
                  <a:moveTo>
                    <a:pt x="0" y="0"/>
                  </a:moveTo>
                  <a:lnTo>
                    <a:pt x="1400768" y="0"/>
                  </a:lnTo>
                  <a:lnTo>
                    <a:pt x="1400768" y="2520948"/>
                  </a:lnTo>
                  <a:lnTo>
                    <a:pt x="0" y="2520948"/>
                  </a:lnTo>
                  <a:close/>
                </a:path>
              </a:pathLst>
            </a:custGeom>
            <a:solidFill>
              <a:srgbClr val="0D9EA2"/>
            </a:solidFill>
          </p:spPr>
        </p:sp>
        <p:sp>
          <p:nvSpPr>
            <p:cNvPr id="7" name="TextBox 7"/>
            <p:cNvSpPr txBox="1"/>
            <p:nvPr/>
          </p:nvSpPr>
          <p:spPr>
            <a:xfrm>
              <a:off x="0" y="-28575"/>
              <a:ext cx="1400768" cy="2549523"/>
            </a:xfrm>
            <a:prstGeom prst="rect">
              <a:avLst/>
            </a:prstGeom>
          </p:spPr>
          <p:txBody>
            <a:bodyPr lIns="48022" tIns="48022" rIns="48022" bIns="48022" rtlCol="0" anchor="ctr"/>
            <a:lstStyle/>
            <a:p>
              <a:pPr algn="ctr">
                <a:lnSpc>
                  <a:spcPts val="1852"/>
                </a:lnSpc>
              </a:pPr>
              <a:endParaRPr/>
            </a:p>
          </p:txBody>
        </p:sp>
      </p:grpSp>
      <p:grpSp>
        <p:nvGrpSpPr>
          <p:cNvPr id="8" name="Group 8"/>
          <p:cNvGrpSpPr/>
          <p:nvPr/>
        </p:nvGrpSpPr>
        <p:grpSpPr>
          <a:xfrm>
            <a:off x="802061" y="6460850"/>
            <a:ext cx="86628" cy="8662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0" name="TextBox 10"/>
            <p:cNvSpPr txBox="1"/>
            <p:nvPr/>
          </p:nvSpPr>
          <p:spPr>
            <a:xfrm>
              <a:off x="76200" y="47625"/>
              <a:ext cx="660400" cy="688975"/>
            </a:xfrm>
            <a:prstGeom prst="rect">
              <a:avLst/>
            </a:prstGeom>
          </p:spPr>
          <p:txBody>
            <a:bodyPr lIns="48022" tIns="48022" rIns="48022" bIns="48022" rtlCol="0" anchor="ctr"/>
            <a:lstStyle/>
            <a:p>
              <a:pPr algn="ctr">
                <a:lnSpc>
                  <a:spcPts val="1852"/>
                </a:lnSpc>
              </a:pPr>
              <a:endParaRPr/>
            </a:p>
          </p:txBody>
        </p:sp>
      </p:grpSp>
      <p:sp>
        <p:nvSpPr>
          <p:cNvPr id="11" name="AutoShape 11"/>
          <p:cNvSpPr/>
          <p:nvPr/>
        </p:nvSpPr>
        <p:spPr>
          <a:xfrm>
            <a:off x="8363284" y="910590"/>
            <a:ext cx="1390316" cy="0"/>
          </a:xfrm>
          <a:prstGeom prst="line">
            <a:avLst/>
          </a:prstGeom>
          <a:ln w="38100" cap="rnd">
            <a:solidFill>
              <a:srgbClr val="374E93"/>
            </a:solidFill>
            <a:prstDash val="solid"/>
            <a:headEnd type="none" w="sm" len="sm"/>
            <a:tailEnd type="none" w="sm" len="sm"/>
          </a:ln>
        </p:spPr>
      </p:sp>
      <p:sp>
        <p:nvSpPr>
          <p:cNvPr id="12" name="AutoShape 12"/>
          <p:cNvSpPr/>
          <p:nvPr/>
        </p:nvSpPr>
        <p:spPr>
          <a:xfrm>
            <a:off x="894175" y="1967660"/>
            <a:ext cx="1479570" cy="0"/>
          </a:xfrm>
          <a:prstGeom prst="line">
            <a:avLst/>
          </a:prstGeom>
          <a:ln w="57150" cap="flat">
            <a:solidFill>
              <a:srgbClr val="C7D64F"/>
            </a:solidFill>
            <a:prstDash val="solid"/>
            <a:headEnd type="none" w="sm" len="sm"/>
            <a:tailEnd type="none" w="sm" len="sm"/>
          </a:ln>
        </p:spPr>
      </p:sp>
      <p:sp>
        <p:nvSpPr>
          <p:cNvPr id="13" name="Freeform 13"/>
          <p:cNvSpPr/>
          <p:nvPr/>
        </p:nvSpPr>
        <p:spPr>
          <a:xfrm>
            <a:off x="367780" y="284994"/>
            <a:ext cx="3238076" cy="1009369"/>
          </a:xfrm>
          <a:custGeom>
            <a:avLst/>
            <a:gdLst/>
            <a:ahLst/>
            <a:cxnLst/>
            <a:rect l="l" t="t" r="r" b="b"/>
            <a:pathLst>
              <a:path w="3238076" h="1009369">
                <a:moveTo>
                  <a:pt x="0" y="0"/>
                </a:moveTo>
                <a:lnTo>
                  <a:pt x="3238077" y="0"/>
                </a:lnTo>
                <a:lnTo>
                  <a:pt x="3238077" y="1009369"/>
                </a:lnTo>
                <a:lnTo>
                  <a:pt x="0" y="1009369"/>
                </a:lnTo>
                <a:lnTo>
                  <a:pt x="0" y="0"/>
                </a:lnTo>
                <a:close/>
              </a:path>
            </a:pathLst>
          </a:custGeom>
          <a:blipFill>
            <a:blip r:embed="rId2"/>
            <a:stretch>
              <a:fillRect/>
            </a:stretch>
          </a:blipFill>
        </p:spPr>
      </p:sp>
      <p:sp>
        <p:nvSpPr>
          <p:cNvPr id="14" name="Freeform 14"/>
          <p:cNvSpPr/>
          <p:nvPr/>
        </p:nvSpPr>
        <p:spPr>
          <a:xfrm>
            <a:off x="7552212" y="6160824"/>
            <a:ext cx="181990" cy="217301"/>
          </a:xfrm>
          <a:custGeom>
            <a:avLst/>
            <a:gdLst/>
            <a:ahLst/>
            <a:cxnLst/>
            <a:rect l="l" t="t" r="r" b="b"/>
            <a:pathLst>
              <a:path w="181990" h="217301">
                <a:moveTo>
                  <a:pt x="0" y="0"/>
                </a:moveTo>
                <a:lnTo>
                  <a:pt x="181990" y="0"/>
                </a:lnTo>
                <a:lnTo>
                  <a:pt x="181990" y="217301"/>
                </a:lnTo>
                <a:lnTo>
                  <a:pt x="0" y="2173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5" name="TextBox 15"/>
          <p:cNvSpPr txBox="1"/>
          <p:nvPr/>
        </p:nvSpPr>
        <p:spPr>
          <a:xfrm>
            <a:off x="802061" y="1263644"/>
            <a:ext cx="5677535" cy="1764970"/>
          </a:xfrm>
          <a:prstGeom prst="rect">
            <a:avLst/>
          </a:prstGeom>
        </p:spPr>
        <p:txBody>
          <a:bodyPr lIns="0" tIns="0" rIns="0" bIns="0" rtlCol="0" anchor="t">
            <a:spAutoFit/>
          </a:bodyPr>
          <a:lstStyle/>
          <a:p>
            <a:pPr>
              <a:lnSpc>
                <a:spcPts val="4693"/>
              </a:lnSpc>
            </a:pPr>
            <a:r>
              <a:rPr lang="en-US" sz="3352" dirty="0">
                <a:solidFill>
                  <a:srgbClr val="374E93"/>
                </a:solidFill>
                <a:latin typeface="Roboto"/>
              </a:rPr>
              <a:t>Level of support</a:t>
            </a:r>
            <a:endParaRPr lang="pl-PL" sz="3352" dirty="0">
              <a:solidFill>
                <a:srgbClr val="374E93"/>
              </a:solidFill>
              <a:latin typeface="Roboto"/>
            </a:endParaRPr>
          </a:p>
          <a:p>
            <a:pPr algn="ctr">
              <a:lnSpc>
                <a:spcPts val="4693"/>
              </a:lnSpc>
            </a:pPr>
            <a:endParaRPr lang="en-US" sz="3352" dirty="0">
              <a:solidFill>
                <a:srgbClr val="374E93"/>
              </a:solidFill>
              <a:latin typeface="Roboto"/>
            </a:endParaRPr>
          </a:p>
          <a:p>
            <a:pPr algn="ctr">
              <a:lnSpc>
                <a:spcPts val="4693"/>
              </a:lnSpc>
            </a:pPr>
            <a:r>
              <a:rPr lang="pl-PL" sz="3352" dirty="0">
                <a:solidFill>
                  <a:srgbClr val="374E93"/>
                </a:solidFill>
                <a:latin typeface="Roboto"/>
              </a:rPr>
              <a:t> </a:t>
            </a:r>
            <a:endParaRPr lang="en-US" sz="3352" dirty="0">
              <a:solidFill>
                <a:srgbClr val="374E93"/>
              </a:solidFill>
              <a:latin typeface="Roboto"/>
            </a:endParaRPr>
          </a:p>
        </p:txBody>
      </p:sp>
      <p:sp>
        <p:nvSpPr>
          <p:cNvPr id="16" name="TextBox 16"/>
          <p:cNvSpPr txBox="1"/>
          <p:nvPr/>
        </p:nvSpPr>
        <p:spPr>
          <a:xfrm>
            <a:off x="770228" y="2756994"/>
            <a:ext cx="1540456" cy="680760"/>
          </a:xfrm>
          <a:prstGeom prst="rect">
            <a:avLst/>
          </a:prstGeom>
        </p:spPr>
        <p:txBody>
          <a:bodyPr lIns="0" tIns="0" rIns="0" bIns="0" rtlCol="0" anchor="t">
            <a:spAutoFit/>
          </a:bodyPr>
          <a:lstStyle/>
          <a:p>
            <a:pPr algn="ctr">
              <a:lnSpc>
                <a:spcPts val="1852"/>
              </a:lnSpc>
              <a:spcBef>
                <a:spcPct val="0"/>
              </a:spcBef>
            </a:pPr>
            <a:r>
              <a:rPr lang="en-US" sz="1323">
                <a:solidFill>
                  <a:srgbClr val="193779"/>
                </a:solidFill>
                <a:latin typeface="Canva Sans Bold"/>
              </a:rPr>
              <a:t>warminsko-mazurskie province</a:t>
            </a:r>
          </a:p>
        </p:txBody>
      </p:sp>
      <p:sp>
        <p:nvSpPr>
          <p:cNvPr id="17" name="TextBox 17"/>
          <p:cNvSpPr txBox="1"/>
          <p:nvPr/>
        </p:nvSpPr>
        <p:spPr>
          <a:xfrm>
            <a:off x="770228" y="4900385"/>
            <a:ext cx="1540456" cy="452160"/>
          </a:xfrm>
          <a:prstGeom prst="rect">
            <a:avLst/>
          </a:prstGeom>
        </p:spPr>
        <p:txBody>
          <a:bodyPr lIns="0" tIns="0" rIns="0" bIns="0" rtlCol="0" anchor="t">
            <a:spAutoFit/>
          </a:bodyPr>
          <a:lstStyle/>
          <a:p>
            <a:pPr algn="ctr">
              <a:lnSpc>
                <a:spcPts val="1852"/>
              </a:lnSpc>
            </a:pPr>
            <a:r>
              <a:rPr lang="en-US" sz="1323">
                <a:solidFill>
                  <a:srgbClr val="193779"/>
                </a:solidFill>
                <a:latin typeface="Canva Sans Bold"/>
              </a:rPr>
              <a:t>mazowieckie</a:t>
            </a:r>
          </a:p>
          <a:p>
            <a:pPr algn="ctr">
              <a:lnSpc>
                <a:spcPts val="1852"/>
              </a:lnSpc>
              <a:spcBef>
                <a:spcPct val="0"/>
              </a:spcBef>
            </a:pPr>
            <a:r>
              <a:rPr lang="en-US" sz="1323">
                <a:solidFill>
                  <a:srgbClr val="193779"/>
                </a:solidFill>
                <a:latin typeface="Canva Sans Bold"/>
              </a:rPr>
              <a:t>province</a:t>
            </a:r>
          </a:p>
        </p:txBody>
      </p:sp>
      <p:pic>
        <p:nvPicPr>
          <p:cNvPr id="18" name="Picture 18"/>
          <p:cNvPicPr>
            <a:picLocks noChangeAspect="1"/>
          </p:cNvPicPr>
          <p:nvPr/>
        </p:nvPicPr>
        <p:blipFill>
          <a:blip r:embed="rId5"/>
          <a:stretch>
            <a:fillRect/>
          </a:stretch>
        </p:blipFill>
        <p:spPr>
          <a:xfrm>
            <a:off x="2507979" y="2219565"/>
            <a:ext cx="1501973" cy="1501973"/>
          </a:xfrm>
          <a:prstGeom prst="rect">
            <a:avLst/>
          </a:prstGeom>
        </p:spPr>
      </p:pic>
      <p:sp>
        <p:nvSpPr>
          <p:cNvPr id="19" name="TextBox 19"/>
          <p:cNvSpPr txBox="1"/>
          <p:nvPr/>
        </p:nvSpPr>
        <p:spPr>
          <a:xfrm>
            <a:off x="2815615" y="2796791"/>
            <a:ext cx="911975" cy="398127"/>
          </a:xfrm>
          <a:prstGeom prst="rect">
            <a:avLst/>
          </a:prstGeom>
        </p:spPr>
        <p:txBody>
          <a:bodyPr lIns="0" tIns="0" rIns="0" bIns="0" rtlCol="0" anchor="t">
            <a:spAutoFit/>
          </a:bodyPr>
          <a:lstStyle/>
          <a:p>
            <a:pPr algn="ctr">
              <a:lnSpc>
                <a:spcPts val="3256"/>
              </a:lnSpc>
            </a:pPr>
            <a:r>
              <a:rPr lang="en-US" sz="2325" dirty="0">
                <a:solidFill>
                  <a:srgbClr val="374E93"/>
                </a:solidFill>
                <a:latin typeface="League Spartan"/>
              </a:rPr>
              <a:t>50%</a:t>
            </a:r>
          </a:p>
        </p:txBody>
      </p:sp>
      <p:pic>
        <p:nvPicPr>
          <p:cNvPr id="20" name="Picture 20"/>
          <p:cNvPicPr>
            <a:picLocks noChangeAspect="1"/>
          </p:cNvPicPr>
          <p:nvPr/>
        </p:nvPicPr>
        <p:blipFill>
          <a:blip r:embed="rId6"/>
          <a:stretch>
            <a:fillRect/>
          </a:stretch>
        </p:blipFill>
        <p:spPr>
          <a:xfrm>
            <a:off x="4751636" y="2268681"/>
            <a:ext cx="1501973" cy="1501973"/>
          </a:xfrm>
          <a:prstGeom prst="rect">
            <a:avLst/>
          </a:prstGeom>
        </p:spPr>
      </p:pic>
      <p:pic>
        <p:nvPicPr>
          <p:cNvPr id="21" name="Picture 21"/>
          <p:cNvPicPr>
            <a:picLocks noChangeAspect="1"/>
          </p:cNvPicPr>
          <p:nvPr/>
        </p:nvPicPr>
        <p:blipFill>
          <a:blip r:embed="rId7"/>
          <a:stretch>
            <a:fillRect/>
          </a:stretch>
        </p:blipFill>
        <p:spPr>
          <a:xfrm>
            <a:off x="6892222" y="2247980"/>
            <a:ext cx="1501973" cy="1501973"/>
          </a:xfrm>
          <a:prstGeom prst="rect">
            <a:avLst/>
          </a:prstGeom>
        </p:spPr>
      </p:pic>
      <p:sp>
        <p:nvSpPr>
          <p:cNvPr id="22" name="TextBox 22"/>
          <p:cNvSpPr txBox="1"/>
          <p:nvPr/>
        </p:nvSpPr>
        <p:spPr>
          <a:xfrm>
            <a:off x="5046634" y="2796791"/>
            <a:ext cx="911975" cy="398127"/>
          </a:xfrm>
          <a:prstGeom prst="rect">
            <a:avLst/>
          </a:prstGeom>
        </p:spPr>
        <p:txBody>
          <a:bodyPr lIns="0" tIns="0" rIns="0" bIns="0" rtlCol="0" anchor="t">
            <a:spAutoFit/>
          </a:bodyPr>
          <a:lstStyle/>
          <a:p>
            <a:pPr algn="ctr">
              <a:lnSpc>
                <a:spcPts val="3256"/>
              </a:lnSpc>
            </a:pPr>
            <a:r>
              <a:rPr lang="en-US" sz="2325">
                <a:solidFill>
                  <a:srgbClr val="374E93"/>
                </a:solidFill>
                <a:latin typeface="League Spartan"/>
              </a:rPr>
              <a:t>60%</a:t>
            </a:r>
          </a:p>
        </p:txBody>
      </p:sp>
      <p:sp>
        <p:nvSpPr>
          <p:cNvPr id="23" name="TextBox 23"/>
          <p:cNvSpPr txBox="1"/>
          <p:nvPr/>
        </p:nvSpPr>
        <p:spPr>
          <a:xfrm>
            <a:off x="7187220" y="2796791"/>
            <a:ext cx="911975" cy="398127"/>
          </a:xfrm>
          <a:prstGeom prst="rect">
            <a:avLst/>
          </a:prstGeom>
        </p:spPr>
        <p:txBody>
          <a:bodyPr lIns="0" tIns="0" rIns="0" bIns="0" rtlCol="0" anchor="t">
            <a:spAutoFit/>
          </a:bodyPr>
          <a:lstStyle/>
          <a:p>
            <a:pPr algn="ctr">
              <a:lnSpc>
                <a:spcPts val="3256"/>
              </a:lnSpc>
            </a:pPr>
            <a:r>
              <a:rPr lang="en-US" sz="2325">
                <a:solidFill>
                  <a:srgbClr val="374E93"/>
                </a:solidFill>
                <a:latin typeface="League Spartan"/>
              </a:rPr>
              <a:t>70%</a:t>
            </a:r>
          </a:p>
        </p:txBody>
      </p:sp>
      <p:pic>
        <p:nvPicPr>
          <p:cNvPr id="24" name="Picture 24"/>
          <p:cNvPicPr>
            <a:picLocks noChangeAspect="1"/>
          </p:cNvPicPr>
          <p:nvPr/>
        </p:nvPicPr>
        <p:blipFill>
          <a:blip r:embed="rId8"/>
          <a:stretch>
            <a:fillRect/>
          </a:stretch>
        </p:blipFill>
        <p:spPr>
          <a:xfrm>
            <a:off x="2520617" y="4398176"/>
            <a:ext cx="1501973" cy="1501973"/>
          </a:xfrm>
          <a:prstGeom prst="rect">
            <a:avLst/>
          </a:prstGeom>
        </p:spPr>
      </p:pic>
      <p:pic>
        <p:nvPicPr>
          <p:cNvPr id="25" name="Picture 25"/>
          <p:cNvPicPr>
            <a:picLocks noChangeAspect="1"/>
          </p:cNvPicPr>
          <p:nvPr/>
        </p:nvPicPr>
        <p:blipFill>
          <a:blip r:embed="rId9"/>
          <a:stretch>
            <a:fillRect/>
          </a:stretch>
        </p:blipFill>
        <p:spPr>
          <a:xfrm>
            <a:off x="4751636" y="4465251"/>
            <a:ext cx="1501973" cy="1501973"/>
          </a:xfrm>
          <a:prstGeom prst="rect">
            <a:avLst/>
          </a:prstGeom>
        </p:spPr>
      </p:pic>
      <p:pic>
        <p:nvPicPr>
          <p:cNvPr id="26" name="Picture 26"/>
          <p:cNvPicPr>
            <a:picLocks noChangeAspect="1"/>
          </p:cNvPicPr>
          <p:nvPr/>
        </p:nvPicPr>
        <p:blipFill>
          <a:blip r:embed="rId10"/>
          <a:stretch>
            <a:fillRect/>
          </a:stretch>
        </p:blipFill>
        <p:spPr>
          <a:xfrm>
            <a:off x="6952978" y="4434717"/>
            <a:ext cx="1501973" cy="1501973"/>
          </a:xfrm>
          <a:prstGeom prst="rect">
            <a:avLst/>
          </a:prstGeom>
        </p:spPr>
      </p:pic>
      <p:sp>
        <p:nvSpPr>
          <p:cNvPr id="27" name="TextBox 27"/>
          <p:cNvSpPr txBox="1"/>
          <p:nvPr/>
        </p:nvSpPr>
        <p:spPr>
          <a:xfrm>
            <a:off x="5088622" y="4993361"/>
            <a:ext cx="911975" cy="398127"/>
          </a:xfrm>
          <a:prstGeom prst="rect">
            <a:avLst/>
          </a:prstGeom>
        </p:spPr>
        <p:txBody>
          <a:bodyPr lIns="0" tIns="0" rIns="0" bIns="0" rtlCol="0" anchor="t">
            <a:spAutoFit/>
          </a:bodyPr>
          <a:lstStyle/>
          <a:p>
            <a:pPr algn="ctr">
              <a:lnSpc>
                <a:spcPts val="3256"/>
              </a:lnSpc>
            </a:pPr>
            <a:r>
              <a:rPr lang="en-US" sz="2325" dirty="0">
                <a:solidFill>
                  <a:srgbClr val="374E93"/>
                </a:solidFill>
                <a:latin typeface="League Spartan"/>
              </a:rPr>
              <a:t>50%</a:t>
            </a:r>
          </a:p>
        </p:txBody>
      </p:sp>
      <p:sp>
        <p:nvSpPr>
          <p:cNvPr id="28" name="TextBox 28"/>
          <p:cNvSpPr txBox="1"/>
          <p:nvPr/>
        </p:nvSpPr>
        <p:spPr>
          <a:xfrm>
            <a:off x="7280969" y="4993361"/>
            <a:ext cx="911975" cy="398127"/>
          </a:xfrm>
          <a:prstGeom prst="rect">
            <a:avLst/>
          </a:prstGeom>
        </p:spPr>
        <p:txBody>
          <a:bodyPr lIns="0" tIns="0" rIns="0" bIns="0" rtlCol="0" anchor="t">
            <a:spAutoFit/>
          </a:bodyPr>
          <a:lstStyle/>
          <a:p>
            <a:pPr algn="ctr">
              <a:lnSpc>
                <a:spcPts val="3256"/>
              </a:lnSpc>
            </a:pPr>
            <a:r>
              <a:rPr lang="en-US" sz="2325">
                <a:solidFill>
                  <a:srgbClr val="374E93"/>
                </a:solidFill>
                <a:latin typeface="League Spartan"/>
              </a:rPr>
              <a:t>60%</a:t>
            </a:r>
          </a:p>
        </p:txBody>
      </p:sp>
      <p:sp>
        <p:nvSpPr>
          <p:cNvPr id="29" name="TextBox 29"/>
          <p:cNvSpPr txBox="1"/>
          <p:nvPr/>
        </p:nvSpPr>
        <p:spPr>
          <a:xfrm>
            <a:off x="2815615" y="4943069"/>
            <a:ext cx="911975" cy="398127"/>
          </a:xfrm>
          <a:prstGeom prst="rect">
            <a:avLst/>
          </a:prstGeom>
        </p:spPr>
        <p:txBody>
          <a:bodyPr lIns="0" tIns="0" rIns="0" bIns="0" rtlCol="0" anchor="t">
            <a:spAutoFit/>
          </a:bodyPr>
          <a:lstStyle/>
          <a:p>
            <a:pPr algn="ctr">
              <a:lnSpc>
                <a:spcPts val="3256"/>
              </a:lnSpc>
            </a:pPr>
            <a:r>
              <a:rPr lang="en-US" sz="2325" dirty="0">
                <a:solidFill>
                  <a:srgbClr val="374E93"/>
                </a:solidFill>
                <a:latin typeface="League Spartan"/>
              </a:rPr>
              <a:t>40%</a:t>
            </a:r>
          </a:p>
        </p:txBody>
      </p:sp>
      <p:sp>
        <p:nvSpPr>
          <p:cNvPr id="30" name="TextBox 30"/>
          <p:cNvSpPr txBox="1"/>
          <p:nvPr/>
        </p:nvSpPr>
        <p:spPr>
          <a:xfrm>
            <a:off x="2296322" y="3819489"/>
            <a:ext cx="1540455" cy="468846"/>
          </a:xfrm>
          <a:prstGeom prst="rect">
            <a:avLst/>
          </a:prstGeom>
        </p:spPr>
        <p:txBody>
          <a:bodyPr wrap="square" lIns="0" tIns="0" rIns="0" bIns="0" rtlCol="0" anchor="t">
            <a:spAutoFit/>
          </a:bodyPr>
          <a:lstStyle/>
          <a:p>
            <a:pPr algn="ctr">
              <a:lnSpc>
                <a:spcPts val="1852"/>
              </a:lnSpc>
              <a:spcBef>
                <a:spcPct val="0"/>
              </a:spcBef>
            </a:pPr>
            <a:r>
              <a:rPr lang="en-US" sz="1323" dirty="0">
                <a:solidFill>
                  <a:srgbClr val="374E93"/>
                </a:solidFill>
                <a:latin typeface="Roboto"/>
              </a:rPr>
              <a:t>eligible expenses for</a:t>
            </a:r>
          </a:p>
          <a:p>
            <a:pPr algn="ctr">
              <a:lnSpc>
                <a:spcPts val="1852"/>
              </a:lnSpc>
              <a:spcBef>
                <a:spcPct val="0"/>
              </a:spcBef>
            </a:pPr>
            <a:r>
              <a:rPr lang="en-US" sz="1323" dirty="0">
                <a:solidFill>
                  <a:srgbClr val="374E93"/>
                </a:solidFill>
                <a:latin typeface="Roboto"/>
              </a:rPr>
              <a:t>large companies</a:t>
            </a:r>
          </a:p>
        </p:txBody>
      </p:sp>
      <p:sp>
        <p:nvSpPr>
          <p:cNvPr id="31" name="TextBox 31"/>
          <p:cNvSpPr txBox="1"/>
          <p:nvPr/>
        </p:nvSpPr>
        <p:spPr>
          <a:xfrm>
            <a:off x="4339779" y="3841137"/>
            <a:ext cx="2038792" cy="468846"/>
          </a:xfrm>
          <a:prstGeom prst="rect">
            <a:avLst/>
          </a:prstGeom>
        </p:spPr>
        <p:txBody>
          <a:bodyPr wrap="square" lIns="0" tIns="0" rIns="0" bIns="0" rtlCol="0" anchor="t">
            <a:spAutoFit/>
          </a:bodyPr>
          <a:lstStyle/>
          <a:p>
            <a:pPr algn="ctr">
              <a:lnSpc>
                <a:spcPts val="1852"/>
              </a:lnSpc>
              <a:spcBef>
                <a:spcPct val="0"/>
              </a:spcBef>
            </a:pPr>
            <a:r>
              <a:rPr lang="en-US" sz="1323" dirty="0">
                <a:solidFill>
                  <a:srgbClr val="374E93"/>
                </a:solidFill>
                <a:latin typeface="Roboto"/>
              </a:rPr>
              <a:t>eligible expenses for</a:t>
            </a:r>
          </a:p>
          <a:p>
            <a:pPr algn="ctr">
              <a:lnSpc>
                <a:spcPts val="1852"/>
              </a:lnSpc>
              <a:spcBef>
                <a:spcPct val="0"/>
              </a:spcBef>
            </a:pPr>
            <a:r>
              <a:rPr lang="en-US" sz="1323" dirty="0">
                <a:solidFill>
                  <a:srgbClr val="374E93"/>
                </a:solidFill>
                <a:latin typeface="Roboto"/>
              </a:rPr>
              <a:t>medium-sized</a:t>
            </a:r>
            <a:r>
              <a:rPr lang="pl-PL" sz="1323" dirty="0">
                <a:solidFill>
                  <a:srgbClr val="374E93"/>
                </a:solidFill>
                <a:latin typeface="Roboto"/>
              </a:rPr>
              <a:t> </a:t>
            </a:r>
            <a:r>
              <a:rPr lang="en-US" sz="1323" dirty="0">
                <a:solidFill>
                  <a:srgbClr val="374E93"/>
                </a:solidFill>
                <a:latin typeface="Roboto"/>
              </a:rPr>
              <a:t>companies</a:t>
            </a:r>
          </a:p>
        </p:txBody>
      </p:sp>
      <p:sp>
        <p:nvSpPr>
          <p:cNvPr id="32" name="TextBox 32"/>
          <p:cNvSpPr txBox="1"/>
          <p:nvPr/>
        </p:nvSpPr>
        <p:spPr>
          <a:xfrm>
            <a:off x="6536176" y="3819489"/>
            <a:ext cx="2139487" cy="468846"/>
          </a:xfrm>
          <a:prstGeom prst="rect">
            <a:avLst/>
          </a:prstGeom>
        </p:spPr>
        <p:txBody>
          <a:bodyPr wrap="square" lIns="0" tIns="0" rIns="0" bIns="0" rtlCol="0" anchor="t">
            <a:spAutoFit/>
          </a:bodyPr>
          <a:lstStyle/>
          <a:p>
            <a:pPr algn="ctr">
              <a:lnSpc>
                <a:spcPts val="1852"/>
              </a:lnSpc>
              <a:spcBef>
                <a:spcPct val="0"/>
              </a:spcBef>
            </a:pPr>
            <a:r>
              <a:rPr lang="en-US" sz="1323" dirty="0">
                <a:solidFill>
                  <a:srgbClr val="374E93"/>
                </a:solidFill>
                <a:latin typeface="Roboto"/>
              </a:rPr>
              <a:t>eligible expenses for</a:t>
            </a:r>
          </a:p>
          <a:p>
            <a:pPr algn="ctr">
              <a:lnSpc>
                <a:spcPts val="1852"/>
              </a:lnSpc>
              <a:spcBef>
                <a:spcPct val="0"/>
              </a:spcBef>
            </a:pPr>
            <a:r>
              <a:rPr lang="en-US" sz="1323" dirty="0">
                <a:solidFill>
                  <a:srgbClr val="374E93"/>
                </a:solidFill>
                <a:latin typeface="Roboto"/>
              </a:rPr>
              <a:t>small and micro companies</a:t>
            </a:r>
          </a:p>
        </p:txBody>
      </p:sp>
      <p:sp>
        <p:nvSpPr>
          <p:cNvPr id="33" name="TextBox 33"/>
          <p:cNvSpPr txBox="1"/>
          <p:nvPr/>
        </p:nvSpPr>
        <p:spPr>
          <a:xfrm>
            <a:off x="2373745" y="5920457"/>
            <a:ext cx="1665141" cy="468846"/>
          </a:xfrm>
          <a:prstGeom prst="rect">
            <a:avLst/>
          </a:prstGeom>
        </p:spPr>
        <p:txBody>
          <a:bodyPr wrap="square" lIns="0" tIns="0" rIns="0" bIns="0" rtlCol="0" anchor="t">
            <a:spAutoFit/>
          </a:bodyPr>
          <a:lstStyle/>
          <a:p>
            <a:pPr algn="ctr">
              <a:lnSpc>
                <a:spcPts val="1852"/>
              </a:lnSpc>
              <a:spcBef>
                <a:spcPct val="0"/>
              </a:spcBef>
            </a:pPr>
            <a:r>
              <a:rPr lang="en-US" sz="1323" dirty="0">
                <a:solidFill>
                  <a:srgbClr val="374E93"/>
                </a:solidFill>
                <a:latin typeface="Roboto"/>
              </a:rPr>
              <a:t>eligible expenses for</a:t>
            </a:r>
          </a:p>
          <a:p>
            <a:pPr algn="ctr">
              <a:lnSpc>
                <a:spcPts val="1852"/>
              </a:lnSpc>
              <a:spcBef>
                <a:spcPct val="0"/>
              </a:spcBef>
            </a:pPr>
            <a:r>
              <a:rPr lang="en-US" sz="1323" dirty="0">
                <a:solidFill>
                  <a:srgbClr val="374E93"/>
                </a:solidFill>
                <a:latin typeface="Roboto"/>
              </a:rPr>
              <a:t>large companies</a:t>
            </a:r>
          </a:p>
        </p:txBody>
      </p:sp>
      <p:sp>
        <p:nvSpPr>
          <p:cNvPr id="34" name="TextBox 34"/>
          <p:cNvSpPr txBox="1"/>
          <p:nvPr/>
        </p:nvSpPr>
        <p:spPr>
          <a:xfrm>
            <a:off x="4424342" y="5963550"/>
            <a:ext cx="2064989" cy="468846"/>
          </a:xfrm>
          <a:prstGeom prst="rect">
            <a:avLst/>
          </a:prstGeom>
        </p:spPr>
        <p:txBody>
          <a:bodyPr wrap="square" lIns="0" tIns="0" rIns="0" bIns="0" rtlCol="0" anchor="t">
            <a:spAutoFit/>
          </a:bodyPr>
          <a:lstStyle/>
          <a:p>
            <a:pPr algn="ctr">
              <a:lnSpc>
                <a:spcPts val="1852"/>
              </a:lnSpc>
              <a:spcBef>
                <a:spcPct val="0"/>
              </a:spcBef>
            </a:pPr>
            <a:r>
              <a:rPr lang="en-US" sz="1323" dirty="0">
                <a:solidFill>
                  <a:srgbClr val="374E93"/>
                </a:solidFill>
                <a:latin typeface="Roboto"/>
              </a:rPr>
              <a:t>eligible expenses for</a:t>
            </a:r>
          </a:p>
          <a:p>
            <a:pPr algn="ctr">
              <a:lnSpc>
                <a:spcPts val="1852"/>
              </a:lnSpc>
              <a:spcBef>
                <a:spcPct val="0"/>
              </a:spcBef>
            </a:pPr>
            <a:r>
              <a:rPr lang="en-US" sz="1323" dirty="0">
                <a:solidFill>
                  <a:srgbClr val="374E93"/>
                </a:solidFill>
                <a:latin typeface="Roboto"/>
              </a:rPr>
              <a:t>medium-sized companies</a:t>
            </a:r>
          </a:p>
        </p:txBody>
      </p:sp>
      <p:sp>
        <p:nvSpPr>
          <p:cNvPr id="35" name="TextBox 35"/>
          <p:cNvSpPr txBox="1"/>
          <p:nvPr/>
        </p:nvSpPr>
        <p:spPr>
          <a:xfrm>
            <a:off x="6639130" y="5972253"/>
            <a:ext cx="2139487" cy="468846"/>
          </a:xfrm>
          <a:prstGeom prst="rect">
            <a:avLst/>
          </a:prstGeom>
        </p:spPr>
        <p:txBody>
          <a:bodyPr wrap="square" lIns="0" tIns="0" rIns="0" bIns="0" rtlCol="0" anchor="t">
            <a:spAutoFit/>
          </a:bodyPr>
          <a:lstStyle/>
          <a:p>
            <a:pPr algn="ctr">
              <a:lnSpc>
                <a:spcPts val="1852"/>
              </a:lnSpc>
              <a:spcBef>
                <a:spcPct val="0"/>
              </a:spcBef>
            </a:pPr>
            <a:r>
              <a:rPr lang="en-US" sz="1323" dirty="0">
                <a:solidFill>
                  <a:srgbClr val="374E93"/>
                </a:solidFill>
                <a:latin typeface="Roboto"/>
              </a:rPr>
              <a:t>eligible expenses for</a:t>
            </a:r>
          </a:p>
          <a:p>
            <a:pPr algn="ctr">
              <a:lnSpc>
                <a:spcPts val="1852"/>
              </a:lnSpc>
              <a:spcBef>
                <a:spcPct val="0"/>
              </a:spcBef>
            </a:pPr>
            <a:r>
              <a:rPr lang="en-US" sz="1323" dirty="0">
                <a:solidFill>
                  <a:srgbClr val="374E93"/>
                </a:solidFill>
                <a:latin typeface="Roboto"/>
              </a:rPr>
              <a:t>small and micro companies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20563" y="4026998"/>
            <a:ext cx="2810199" cy="386043"/>
            <a:chOff x="0" y="0"/>
            <a:chExt cx="1101027" cy="151251"/>
          </a:xfrm>
        </p:grpSpPr>
        <p:sp>
          <p:nvSpPr>
            <p:cNvPr id="3" name="Freeform 3"/>
            <p:cNvSpPr/>
            <p:nvPr/>
          </p:nvSpPr>
          <p:spPr>
            <a:xfrm>
              <a:off x="0" y="0"/>
              <a:ext cx="1101027" cy="151251"/>
            </a:xfrm>
            <a:custGeom>
              <a:avLst/>
              <a:gdLst/>
              <a:ahLst/>
              <a:cxnLst/>
              <a:rect l="l" t="t" r="r" b="b"/>
              <a:pathLst>
                <a:path w="1101027" h="151251">
                  <a:moveTo>
                    <a:pt x="0" y="0"/>
                  </a:moveTo>
                  <a:lnTo>
                    <a:pt x="1101027" y="0"/>
                  </a:lnTo>
                  <a:lnTo>
                    <a:pt x="1101027" y="151251"/>
                  </a:lnTo>
                  <a:lnTo>
                    <a:pt x="0" y="151251"/>
                  </a:lnTo>
                  <a:close/>
                </a:path>
              </a:pathLst>
            </a:custGeom>
            <a:solidFill>
              <a:srgbClr val="C7D64F"/>
            </a:solidFill>
          </p:spPr>
        </p:sp>
        <p:sp>
          <p:nvSpPr>
            <p:cNvPr id="4" name="TextBox 4"/>
            <p:cNvSpPr txBox="1"/>
            <p:nvPr/>
          </p:nvSpPr>
          <p:spPr>
            <a:xfrm>
              <a:off x="0" y="-28575"/>
              <a:ext cx="1101027" cy="179826"/>
            </a:xfrm>
            <a:prstGeom prst="rect">
              <a:avLst/>
            </a:prstGeom>
          </p:spPr>
          <p:txBody>
            <a:bodyPr lIns="48022" tIns="48022" rIns="48022" bIns="48022" rtlCol="0" anchor="ctr"/>
            <a:lstStyle/>
            <a:p>
              <a:pPr algn="ctr">
                <a:lnSpc>
                  <a:spcPts val="1852"/>
                </a:lnSpc>
              </a:pPr>
              <a:endParaRPr/>
            </a:p>
          </p:txBody>
        </p:sp>
      </p:grpSp>
      <p:grpSp>
        <p:nvGrpSpPr>
          <p:cNvPr id="5" name="Group 5"/>
          <p:cNvGrpSpPr/>
          <p:nvPr/>
        </p:nvGrpSpPr>
        <p:grpSpPr>
          <a:xfrm>
            <a:off x="-1347333" y="1061419"/>
            <a:ext cx="2213856" cy="7421530"/>
            <a:chOff x="0" y="0"/>
            <a:chExt cx="867382" cy="2907731"/>
          </a:xfrm>
        </p:grpSpPr>
        <p:sp>
          <p:nvSpPr>
            <p:cNvPr id="6" name="Freeform 6"/>
            <p:cNvSpPr/>
            <p:nvPr/>
          </p:nvSpPr>
          <p:spPr>
            <a:xfrm>
              <a:off x="0" y="0"/>
              <a:ext cx="867382" cy="2907731"/>
            </a:xfrm>
            <a:custGeom>
              <a:avLst/>
              <a:gdLst/>
              <a:ahLst/>
              <a:cxnLst/>
              <a:rect l="l" t="t" r="r" b="b"/>
              <a:pathLst>
                <a:path w="867382" h="2907731">
                  <a:moveTo>
                    <a:pt x="0" y="0"/>
                  </a:moveTo>
                  <a:lnTo>
                    <a:pt x="867382" y="0"/>
                  </a:lnTo>
                  <a:lnTo>
                    <a:pt x="867382" y="2907731"/>
                  </a:lnTo>
                  <a:lnTo>
                    <a:pt x="0" y="2907731"/>
                  </a:lnTo>
                  <a:close/>
                </a:path>
              </a:pathLst>
            </a:custGeom>
            <a:solidFill>
              <a:srgbClr val="0D9EA2"/>
            </a:solidFill>
          </p:spPr>
        </p:sp>
        <p:sp>
          <p:nvSpPr>
            <p:cNvPr id="7" name="TextBox 7"/>
            <p:cNvSpPr txBox="1"/>
            <p:nvPr/>
          </p:nvSpPr>
          <p:spPr>
            <a:xfrm>
              <a:off x="0" y="-28575"/>
              <a:ext cx="867382" cy="2936306"/>
            </a:xfrm>
            <a:prstGeom prst="rect">
              <a:avLst/>
            </a:prstGeom>
          </p:spPr>
          <p:txBody>
            <a:bodyPr lIns="48022" tIns="48022" rIns="48022" bIns="48022" rtlCol="0" anchor="ctr"/>
            <a:lstStyle/>
            <a:p>
              <a:pPr algn="ctr">
                <a:lnSpc>
                  <a:spcPts val="1852"/>
                </a:lnSpc>
              </a:pPr>
              <a:endParaRPr/>
            </a:p>
          </p:txBody>
        </p:sp>
      </p:grpSp>
      <p:sp>
        <p:nvSpPr>
          <p:cNvPr id="8" name="AutoShape 8"/>
          <p:cNvSpPr/>
          <p:nvPr/>
        </p:nvSpPr>
        <p:spPr>
          <a:xfrm>
            <a:off x="1058434" y="2018993"/>
            <a:ext cx="1390316" cy="0"/>
          </a:xfrm>
          <a:prstGeom prst="line">
            <a:avLst/>
          </a:prstGeom>
          <a:ln w="38100" cap="rnd">
            <a:solidFill>
              <a:srgbClr val="C7D64F"/>
            </a:solidFill>
            <a:prstDash val="solid"/>
            <a:headEnd type="none" w="sm" len="sm"/>
            <a:tailEnd type="none" w="sm" len="sm"/>
          </a:ln>
        </p:spPr>
      </p:sp>
      <p:sp>
        <p:nvSpPr>
          <p:cNvPr id="9" name="Freeform 9"/>
          <p:cNvSpPr/>
          <p:nvPr/>
        </p:nvSpPr>
        <p:spPr>
          <a:xfrm>
            <a:off x="6515524" y="292644"/>
            <a:ext cx="3238076" cy="1009369"/>
          </a:xfrm>
          <a:custGeom>
            <a:avLst/>
            <a:gdLst/>
            <a:ahLst/>
            <a:cxnLst/>
            <a:rect l="l" t="t" r="r" b="b"/>
            <a:pathLst>
              <a:path w="3238076" h="1009369">
                <a:moveTo>
                  <a:pt x="0" y="0"/>
                </a:moveTo>
                <a:lnTo>
                  <a:pt x="3238076" y="0"/>
                </a:lnTo>
                <a:lnTo>
                  <a:pt x="3238076" y="1009369"/>
                </a:lnTo>
                <a:lnTo>
                  <a:pt x="0" y="1009369"/>
                </a:lnTo>
                <a:lnTo>
                  <a:pt x="0" y="0"/>
                </a:lnTo>
                <a:close/>
              </a:path>
            </a:pathLst>
          </a:custGeom>
          <a:blipFill>
            <a:blip r:embed="rId2"/>
            <a:stretch>
              <a:fillRect/>
            </a:stretch>
          </a:blipFill>
        </p:spPr>
      </p:sp>
      <p:grpSp>
        <p:nvGrpSpPr>
          <p:cNvPr id="10" name="Group 10"/>
          <p:cNvGrpSpPr/>
          <p:nvPr/>
        </p:nvGrpSpPr>
        <p:grpSpPr>
          <a:xfrm>
            <a:off x="2019213" y="2975862"/>
            <a:ext cx="858543" cy="792716"/>
            <a:chOff x="0" y="0"/>
            <a:chExt cx="388860" cy="359045"/>
          </a:xfrm>
        </p:grpSpPr>
        <p:sp>
          <p:nvSpPr>
            <p:cNvPr id="11" name="Freeform 11"/>
            <p:cNvSpPr/>
            <p:nvPr/>
          </p:nvSpPr>
          <p:spPr>
            <a:xfrm>
              <a:off x="0" y="0"/>
              <a:ext cx="388860" cy="359045"/>
            </a:xfrm>
            <a:custGeom>
              <a:avLst/>
              <a:gdLst/>
              <a:ahLst/>
              <a:cxnLst/>
              <a:rect l="l" t="t" r="r" b="b"/>
              <a:pathLst>
                <a:path w="388860" h="359045">
                  <a:moveTo>
                    <a:pt x="0" y="0"/>
                  </a:moveTo>
                  <a:lnTo>
                    <a:pt x="388860" y="0"/>
                  </a:lnTo>
                  <a:lnTo>
                    <a:pt x="388860" y="359045"/>
                  </a:lnTo>
                  <a:lnTo>
                    <a:pt x="0" y="359045"/>
                  </a:lnTo>
                  <a:close/>
                </a:path>
              </a:pathLst>
            </a:custGeom>
            <a:solidFill>
              <a:srgbClr val="374E93"/>
            </a:solidFill>
          </p:spPr>
        </p:sp>
        <p:sp>
          <p:nvSpPr>
            <p:cNvPr id="12" name="TextBox 12"/>
            <p:cNvSpPr txBox="1"/>
            <p:nvPr/>
          </p:nvSpPr>
          <p:spPr>
            <a:xfrm>
              <a:off x="0" y="-28575"/>
              <a:ext cx="388860" cy="387620"/>
            </a:xfrm>
            <a:prstGeom prst="rect">
              <a:avLst/>
            </a:prstGeom>
          </p:spPr>
          <p:txBody>
            <a:bodyPr lIns="43943" tIns="43943" rIns="43943" bIns="43943" rtlCol="0" anchor="ctr"/>
            <a:lstStyle/>
            <a:p>
              <a:pPr algn="ctr">
                <a:lnSpc>
                  <a:spcPts val="1852"/>
                </a:lnSpc>
              </a:pPr>
              <a:endParaRPr/>
            </a:p>
          </p:txBody>
        </p:sp>
      </p:grpSp>
      <p:sp>
        <p:nvSpPr>
          <p:cNvPr id="13" name="Freeform 13"/>
          <p:cNvSpPr/>
          <p:nvPr/>
        </p:nvSpPr>
        <p:spPr>
          <a:xfrm>
            <a:off x="2198512" y="3063068"/>
            <a:ext cx="419647" cy="420411"/>
          </a:xfrm>
          <a:custGeom>
            <a:avLst/>
            <a:gdLst/>
            <a:ahLst/>
            <a:cxnLst/>
            <a:rect l="l" t="t" r="r" b="b"/>
            <a:pathLst>
              <a:path w="419647" h="420411">
                <a:moveTo>
                  <a:pt x="0" y="0"/>
                </a:moveTo>
                <a:lnTo>
                  <a:pt x="419647" y="0"/>
                </a:lnTo>
                <a:lnTo>
                  <a:pt x="419647" y="420411"/>
                </a:lnTo>
                <a:lnTo>
                  <a:pt x="0" y="4204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Freeform 14"/>
          <p:cNvSpPr/>
          <p:nvPr/>
        </p:nvSpPr>
        <p:spPr>
          <a:xfrm>
            <a:off x="2160546" y="3516437"/>
            <a:ext cx="453055" cy="192548"/>
          </a:xfrm>
          <a:custGeom>
            <a:avLst/>
            <a:gdLst/>
            <a:ahLst/>
            <a:cxnLst/>
            <a:rect l="l" t="t" r="r" b="b"/>
            <a:pathLst>
              <a:path w="453055" h="192548">
                <a:moveTo>
                  <a:pt x="0" y="0"/>
                </a:moveTo>
                <a:lnTo>
                  <a:pt x="453055" y="0"/>
                </a:lnTo>
                <a:lnTo>
                  <a:pt x="453055" y="192548"/>
                </a:lnTo>
                <a:lnTo>
                  <a:pt x="0" y="1925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a:off x="2618159" y="3035456"/>
            <a:ext cx="143718" cy="143718"/>
          </a:xfrm>
          <a:custGeom>
            <a:avLst/>
            <a:gdLst/>
            <a:ahLst/>
            <a:cxnLst/>
            <a:rect l="l" t="t" r="r" b="b"/>
            <a:pathLst>
              <a:path w="143718" h="143718">
                <a:moveTo>
                  <a:pt x="0" y="0"/>
                </a:moveTo>
                <a:lnTo>
                  <a:pt x="143719" y="0"/>
                </a:lnTo>
                <a:lnTo>
                  <a:pt x="143719" y="143718"/>
                </a:lnTo>
                <a:lnTo>
                  <a:pt x="0" y="1437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6" name="Group 16"/>
          <p:cNvGrpSpPr/>
          <p:nvPr/>
        </p:nvGrpSpPr>
        <p:grpSpPr>
          <a:xfrm>
            <a:off x="4974580" y="2963199"/>
            <a:ext cx="858543" cy="792716"/>
            <a:chOff x="0" y="0"/>
            <a:chExt cx="388860" cy="359045"/>
          </a:xfrm>
        </p:grpSpPr>
        <p:sp>
          <p:nvSpPr>
            <p:cNvPr id="17" name="Freeform 17"/>
            <p:cNvSpPr/>
            <p:nvPr/>
          </p:nvSpPr>
          <p:spPr>
            <a:xfrm>
              <a:off x="0" y="0"/>
              <a:ext cx="388860" cy="359045"/>
            </a:xfrm>
            <a:custGeom>
              <a:avLst/>
              <a:gdLst/>
              <a:ahLst/>
              <a:cxnLst/>
              <a:rect l="l" t="t" r="r" b="b"/>
              <a:pathLst>
                <a:path w="388860" h="359045">
                  <a:moveTo>
                    <a:pt x="0" y="0"/>
                  </a:moveTo>
                  <a:lnTo>
                    <a:pt x="388860" y="0"/>
                  </a:lnTo>
                  <a:lnTo>
                    <a:pt x="388860" y="359045"/>
                  </a:lnTo>
                  <a:lnTo>
                    <a:pt x="0" y="359045"/>
                  </a:lnTo>
                  <a:close/>
                </a:path>
              </a:pathLst>
            </a:custGeom>
            <a:solidFill>
              <a:srgbClr val="374E93"/>
            </a:solidFill>
          </p:spPr>
        </p:sp>
        <p:sp>
          <p:nvSpPr>
            <p:cNvPr id="18" name="TextBox 18"/>
            <p:cNvSpPr txBox="1"/>
            <p:nvPr/>
          </p:nvSpPr>
          <p:spPr>
            <a:xfrm>
              <a:off x="0" y="-28575"/>
              <a:ext cx="388860" cy="387620"/>
            </a:xfrm>
            <a:prstGeom prst="rect">
              <a:avLst/>
            </a:prstGeom>
          </p:spPr>
          <p:txBody>
            <a:bodyPr lIns="43943" tIns="43943" rIns="43943" bIns="43943" rtlCol="0" anchor="ctr"/>
            <a:lstStyle/>
            <a:p>
              <a:pPr algn="ctr">
                <a:lnSpc>
                  <a:spcPts val="1852"/>
                </a:lnSpc>
              </a:pPr>
              <a:endParaRPr/>
            </a:p>
          </p:txBody>
        </p:sp>
      </p:grpSp>
      <p:sp>
        <p:nvSpPr>
          <p:cNvPr id="19" name="Freeform 19"/>
          <p:cNvSpPr/>
          <p:nvPr/>
        </p:nvSpPr>
        <p:spPr>
          <a:xfrm>
            <a:off x="5409369" y="3105971"/>
            <a:ext cx="143718" cy="143718"/>
          </a:xfrm>
          <a:custGeom>
            <a:avLst/>
            <a:gdLst/>
            <a:ahLst/>
            <a:cxnLst/>
            <a:rect l="l" t="t" r="r" b="b"/>
            <a:pathLst>
              <a:path w="143718" h="143718">
                <a:moveTo>
                  <a:pt x="0" y="0"/>
                </a:moveTo>
                <a:lnTo>
                  <a:pt x="143718" y="0"/>
                </a:lnTo>
                <a:lnTo>
                  <a:pt x="143718" y="143719"/>
                </a:lnTo>
                <a:lnTo>
                  <a:pt x="0" y="14371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0" name="Freeform 20"/>
          <p:cNvSpPr/>
          <p:nvPr/>
        </p:nvSpPr>
        <p:spPr>
          <a:xfrm>
            <a:off x="5089934" y="3035456"/>
            <a:ext cx="640080" cy="640080"/>
          </a:xfrm>
          <a:custGeom>
            <a:avLst/>
            <a:gdLst/>
            <a:ahLst/>
            <a:cxnLst/>
            <a:rect l="l" t="t" r="r" b="b"/>
            <a:pathLst>
              <a:path w="640080" h="640080">
                <a:moveTo>
                  <a:pt x="0" y="0"/>
                </a:moveTo>
                <a:lnTo>
                  <a:pt x="640080" y="0"/>
                </a:lnTo>
                <a:lnTo>
                  <a:pt x="640080" y="640080"/>
                </a:lnTo>
                <a:lnTo>
                  <a:pt x="0" y="6400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1" name="TextBox 21"/>
          <p:cNvSpPr txBox="1"/>
          <p:nvPr/>
        </p:nvSpPr>
        <p:spPr>
          <a:xfrm>
            <a:off x="1492368" y="3949553"/>
            <a:ext cx="2125712" cy="452160"/>
          </a:xfrm>
          <a:prstGeom prst="rect">
            <a:avLst/>
          </a:prstGeom>
        </p:spPr>
        <p:txBody>
          <a:bodyPr lIns="0" tIns="0" rIns="0" bIns="0" rtlCol="0" anchor="t">
            <a:spAutoFit/>
          </a:bodyPr>
          <a:lstStyle/>
          <a:p>
            <a:pPr algn="ctr">
              <a:lnSpc>
                <a:spcPts val="1852"/>
              </a:lnSpc>
              <a:spcBef>
                <a:spcPct val="0"/>
              </a:spcBef>
            </a:pPr>
            <a:r>
              <a:rPr lang="en-US" sz="1323" dirty="0">
                <a:solidFill>
                  <a:srgbClr val="374E93"/>
                </a:solidFill>
                <a:latin typeface="Roboto"/>
              </a:rPr>
              <a:t>setting up of a new facility</a:t>
            </a:r>
          </a:p>
          <a:p>
            <a:pPr algn="ctr">
              <a:lnSpc>
                <a:spcPts val="1852"/>
              </a:lnSpc>
              <a:spcBef>
                <a:spcPct val="0"/>
              </a:spcBef>
            </a:pPr>
            <a:endParaRPr lang="en-US" sz="1323" dirty="0">
              <a:solidFill>
                <a:srgbClr val="374E93"/>
              </a:solidFill>
              <a:latin typeface="Roboto"/>
            </a:endParaRPr>
          </a:p>
        </p:txBody>
      </p:sp>
      <p:grpSp>
        <p:nvGrpSpPr>
          <p:cNvPr id="22" name="Group 22"/>
          <p:cNvGrpSpPr/>
          <p:nvPr/>
        </p:nvGrpSpPr>
        <p:grpSpPr>
          <a:xfrm>
            <a:off x="7741247" y="2978708"/>
            <a:ext cx="858543" cy="792716"/>
            <a:chOff x="0" y="0"/>
            <a:chExt cx="388860" cy="359045"/>
          </a:xfrm>
        </p:grpSpPr>
        <p:sp>
          <p:nvSpPr>
            <p:cNvPr id="23" name="Freeform 23"/>
            <p:cNvSpPr/>
            <p:nvPr/>
          </p:nvSpPr>
          <p:spPr>
            <a:xfrm>
              <a:off x="0" y="0"/>
              <a:ext cx="388860" cy="359045"/>
            </a:xfrm>
            <a:custGeom>
              <a:avLst/>
              <a:gdLst/>
              <a:ahLst/>
              <a:cxnLst/>
              <a:rect l="l" t="t" r="r" b="b"/>
              <a:pathLst>
                <a:path w="388860" h="359045">
                  <a:moveTo>
                    <a:pt x="0" y="0"/>
                  </a:moveTo>
                  <a:lnTo>
                    <a:pt x="388860" y="0"/>
                  </a:lnTo>
                  <a:lnTo>
                    <a:pt x="388860" y="359045"/>
                  </a:lnTo>
                  <a:lnTo>
                    <a:pt x="0" y="359045"/>
                  </a:lnTo>
                  <a:close/>
                </a:path>
              </a:pathLst>
            </a:custGeom>
            <a:solidFill>
              <a:srgbClr val="374E93"/>
            </a:solidFill>
          </p:spPr>
        </p:sp>
        <p:sp>
          <p:nvSpPr>
            <p:cNvPr id="24" name="TextBox 24"/>
            <p:cNvSpPr txBox="1"/>
            <p:nvPr/>
          </p:nvSpPr>
          <p:spPr>
            <a:xfrm>
              <a:off x="0" y="-28575"/>
              <a:ext cx="388860" cy="387620"/>
            </a:xfrm>
            <a:prstGeom prst="rect">
              <a:avLst/>
            </a:prstGeom>
          </p:spPr>
          <p:txBody>
            <a:bodyPr lIns="43943" tIns="43943" rIns="43943" bIns="43943" rtlCol="0" anchor="ctr"/>
            <a:lstStyle/>
            <a:p>
              <a:pPr algn="ctr">
                <a:lnSpc>
                  <a:spcPts val="1852"/>
                </a:lnSpc>
              </a:pPr>
              <a:endParaRPr/>
            </a:p>
          </p:txBody>
        </p:sp>
      </p:grpSp>
      <p:sp>
        <p:nvSpPr>
          <p:cNvPr id="25" name="Freeform 25"/>
          <p:cNvSpPr/>
          <p:nvPr/>
        </p:nvSpPr>
        <p:spPr>
          <a:xfrm>
            <a:off x="7958530" y="3167706"/>
            <a:ext cx="419647" cy="420411"/>
          </a:xfrm>
          <a:custGeom>
            <a:avLst/>
            <a:gdLst/>
            <a:ahLst/>
            <a:cxnLst/>
            <a:rect l="l" t="t" r="r" b="b"/>
            <a:pathLst>
              <a:path w="419647" h="420411">
                <a:moveTo>
                  <a:pt x="0" y="0"/>
                </a:moveTo>
                <a:lnTo>
                  <a:pt x="419647" y="0"/>
                </a:lnTo>
                <a:lnTo>
                  <a:pt x="419647" y="420411"/>
                </a:lnTo>
                <a:lnTo>
                  <a:pt x="0" y="4204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6" name="Freeform 26"/>
          <p:cNvSpPr/>
          <p:nvPr/>
        </p:nvSpPr>
        <p:spPr>
          <a:xfrm rot="-2172515">
            <a:off x="8312356" y="3108748"/>
            <a:ext cx="182480" cy="112225"/>
          </a:xfrm>
          <a:custGeom>
            <a:avLst/>
            <a:gdLst/>
            <a:ahLst/>
            <a:cxnLst/>
            <a:rect l="l" t="t" r="r" b="b"/>
            <a:pathLst>
              <a:path w="182480" h="112225">
                <a:moveTo>
                  <a:pt x="0" y="0"/>
                </a:moveTo>
                <a:lnTo>
                  <a:pt x="182480" y="0"/>
                </a:lnTo>
                <a:lnTo>
                  <a:pt x="182480" y="112225"/>
                </a:lnTo>
                <a:lnTo>
                  <a:pt x="0" y="1122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7" name="Freeform 27"/>
          <p:cNvSpPr/>
          <p:nvPr/>
        </p:nvSpPr>
        <p:spPr>
          <a:xfrm rot="2515400">
            <a:off x="8140837" y="3597685"/>
            <a:ext cx="182480" cy="112225"/>
          </a:xfrm>
          <a:custGeom>
            <a:avLst/>
            <a:gdLst/>
            <a:ahLst/>
            <a:cxnLst/>
            <a:rect l="l" t="t" r="r" b="b"/>
            <a:pathLst>
              <a:path w="182480" h="112225">
                <a:moveTo>
                  <a:pt x="0" y="0"/>
                </a:moveTo>
                <a:lnTo>
                  <a:pt x="182480" y="0"/>
                </a:lnTo>
                <a:lnTo>
                  <a:pt x="182480" y="112225"/>
                </a:lnTo>
                <a:lnTo>
                  <a:pt x="0" y="1122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8" name="Freeform 28"/>
          <p:cNvSpPr/>
          <p:nvPr/>
        </p:nvSpPr>
        <p:spPr>
          <a:xfrm rot="-8247015">
            <a:off x="7548529" y="3091596"/>
            <a:ext cx="179059" cy="110121"/>
          </a:xfrm>
          <a:custGeom>
            <a:avLst/>
            <a:gdLst/>
            <a:ahLst/>
            <a:cxnLst/>
            <a:rect l="l" t="t" r="r" b="b"/>
            <a:pathLst>
              <a:path w="179059" h="110121">
                <a:moveTo>
                  <a:pt x="0" y="0"/>
                </a:moveTo>
                <a:lnTo>
                  <a:pt x="179058" y="0"/>
                </a:lnTo>
                <a:lnTo>
                  <a:pt x="179058" y="110121"/>
                </a:lnTo>
                <a:lnTo>
                  <a:pt x="0" y="11012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9" name="Freeform 29"/>
          <p:cNvSpPr/>
          <p:nvPr/>
        </p:nvSpPr>
        <p:spPr>
          <a:xfrm rot="8516399">
            <a:off x="7526654" y="3602901"/>
            <a:ext cx="179059" cy="110121"/>
          </a:xfrm>
          <a:custGeom>
            <a:avLst/>
            <a:gdLst/>
            <a:ahLst/>
            <a:cxnLst/>
            <a:rect l="l" t="t" r="r" b="b"/>
            <a:pathLst>
              <a:path w="179059" h="110121">
                <a:moveTo>
                  <a:pt x="0" y="0"/>
                </a:moveTo>
                <a:lnTo>
                  <a:pt x="179059" y="0"/>
                </a:lnTo>
                <a:lnTo>
                  <a:pt x="179059" y="110121"/>
                </a:lnTo>
                <a:lnTo>
                  <a:pt x="0" y="11012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30" name="TextBox 30"/>
          <p:cNvSpPr txBox="1"/>
          <p:nvPr/>
        </p:nvSpPr>
        <p:spPr>
          <a:xfrm>
            <a:off x="7191315" y="3949553"/>
            <a:ext cx="1870770" cy="452160"/>
          </a:xfrm>
          <a:prstGeom prst="rect">
            <a:avLst/>
          </a:prstGeom>
        </p:spPr>
        <p:txBody>
          <a:bodyPr lIns="0" tIns="0" rIns="0" bIns="0" rtlCol="0" anchor="t">
            <a:spAutoFit/>
          </a:bodyPr>
          <a:lstStyle/>
          <a:p>
            <a:pPr algn="ctr">
              <a:lnSpc>
                <a:spcPts val="1852"/>
              </a:lnSpc>
              <a:spcBef>
                <a:spcPct val="0"/>
              </a:spcBef>
            </a:pPr>
            <a:r>
              <a:rPr lang="en-US" sz="1323" dirty="0">
                <a:solidFill>
                  <a:srgbClr val="374E93"/>
                </a:solidFill>
                <a:latin typeface="Roboto"/>
              </a:rPr>
              <a:t>increasing the capacity</a:t>
            </a:r>
          </a:p>
          <a:p>
            <a:pPr algn="ctr">
              <a:lnSpc>
                <a:spcPts val="1852"/>
              </a:lnSpc>
              <a:spcBef>
                <a:spcPct val="0"/>
              </a:spcBef>
            </a:pPr>
            <a:r>
              <a:rPr lang="en-US" sz="1323" dirty="0">
                <a:solidFill>
                  <a:srgbClr val="374E93"/>
                </a:solidFill>
                <a:latin typeface="Roboto"/>
              </a:rPr>
              <a:t> of an existing facility</a:t>
            </a:r>
          </a:p>
        </p:txBody>
      </p:sp>
      <p:sp>
        <p:nvSpPr>
          <p:cNvPr id="31" name="TextBox 31"/>
          <p:cNvSpPr txBox="1"/>
          <p:nvPr/>
        </p:nvSpPr>
        <p:spPr>
          <a:xfrm>
            <a:off x="4232871" y="3962804"/>
            <a:ext cx="2341959" cy="223560"/>
          </a:xfrm>
          <a:prstGeom prst="rect">
            <a:avLst/>
          </a:prstGeom>
        </p:spPr>
        <p:txBody>
          <a:bodyPr lIns="0" tIns="0" rIns="0" bIns="0" rtlCol="0" anchor="t">
            <a:spAutoFit/>
          </a:bodyPr>
          <a:lstStyle/>
          <a:p>
            <a:pPr algn="ctr">
              <a:lnSpc>
                <a:spcPts val="1852"/>
              </a:lnSpc>
              <a:spcBef>
                <a:spcPct val="0"/>
              </a:spcBef>
            </a:pPr>
            <a:r>
              <a:rPr lang="en-US" sz="1323" dirty="0">
                <a:solidFill>
                  <a:srgbClr val="374E93"/>
                </a:solidFill>
                <a:latin typeface="Roboto"/>
              </a:rPr>
              <a:t>introducing of new products </a:t>
            </a:r>
          </a:p>
        </p:txBody>
      </p:sp>
      <p:grpSp>
        <p:nvGrpSpPr>
          <p:cNvPr id="32" name="Group 32"/>
          <p:cNvGrpSpPr/>
          <p:nvPr/>
        </p:nvGrpSpPr>
        <p:grpSpPr>
          <a:xfrm>
            <a:off x="2007291" y="4648359"/>
            <a:ext cx="858543" cy="792716"/>
            <a:chOff x="0" y="0"/>
            <a:chExt cx="1144725" cy="1056955"/>
          </a:xfrm>
        </p:grpSpPr>
        <p:grpSp>
          <p:nvGrpSpPr>
            <p:cNvPr id="33" name="Group 33"/>
            <p:cNvGrpSpPr/>
            <p:nvPr/>
          </p:nvGrpSpPr>
          <p:grpSpPr>
            <a:xfrm>
              <a:off x="0" y="0"/>
              <a:ext cx="1144725" cy="1056955"/>
              <a:chOff x="0" y="0"/>
              <a:chExt cx="388860" cy="359045"/>
            </a:xfrm>
          </p:grpSpPr>
          <p:sp>
            <p:nvSpPr>
              <p:cNvPr id="34" name="Freeform 34"/>
              <p:cNvSpPr/>
              <p:nvPr/>
            </p:nvSpPr>
            <p:spPr>
              <a:xfrm>
                <a:off x="0" y="0"/>
                <a:ext cx="388860" cy="359045"/>
              </a:xfrm>
              <a:custGeom>
                <a:avLst/>
                <a:gdLst/>
                <a:ahLst/>
                <a:cxnLst/>
                <a:rect l="l" t="t" r="r" b="b"/>
                <a:pathLst>
                  <a:path w="388860" h="359045">
                    <a:moveTo>
                      <a:pt x="0" y="0"/>
                    </a:moveTo>
                    <a:lnTo>
                      <a:pt x="388860" y="0"/>
                    </a:lnTo>
                    <a:lnTo>
                      <a:pt x="388860" y="359045"/>
                    </a:lnTo>
                    <a:lnTo>
                      <a:pt x="0" y="359045"/>
                    </a:lnTo>
                    <a:close/>
                  </a:path>
                </a:pathLst>
              </a:custGeom>
              <a:solidFill>
                <a:srgbClr val="374E93"/>
              </a:solidFill>
            </p:spPr>
          </p:sp>
          <p:sp>
            <p:nvSpPr>
              <p:cNvPr id="35" name="TextBox 35"/>
              <p:cNvSpPr txBox="1"/>
              <p:nvPr/>
            </p:nvSpPr>
            <p:spPr>
              <a:xfrm>
                <a:off x="0" y="-28575"/>
                <a:ext cx="388860" cy="387620"/>
              </a:xfrm>
              <a:prstGeom prst="rect">
                <a:avLst/>
              </a:prstGeom>
            </p:spPr>
            <p:txBody>
              <a:bodyPr lIns="43943" tIns="43943" rIns="43943" bIns="43943" rtlCol="0" anchor="ctr"/>
              <a:lstStyle/>
              <a:p>
                <a:pPr algn="ctr">
                  <a:lnSpc>
                    <a:spcPts val="1852"/>
                  </a:lnSpc>
                </a:pPr>
                <a:endParaRPr/>
              </a:p>
            </p:txBody>
          </p:sp>
        </p:grpSp>
        <p:sp>
          <p:nvSpPr>
            <p:cNvPr id="36" name="Freeform 36"/>
            <p:cNvSpPr/>
            <p:nvPr/>
          </p:nvSpPr>
          <p:spPr>
            <a:xfrm>
              <a:off x="121937" y="50800"/>
              <a:ext cx="900850" cy="886212"/>
            </a:xfrm>
            <a:custGeom>
              <a:avLst/>
              <a:gdLst/>
              <a:ahLst/>
              <a:cxnLst/>
              <a:rect l="l" t="t" r="r" b="b"/>
              <a:pathLst>
                <a:path w="900850" h="886212">
                  <a:moveTo>
                    <a:pt x="0" y="0"/>
                  </a:moveTo>
                  <a:lnTo>
                    <a:pt x="900851" y="0"/>
                  </a:lnTo>
                  <a:lnTo>
                    <a:pt x="900851" y="886212"/>
                  </a:lnTo>
                  <a:lnTo>
                    <a:pt x="0" y="88621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grpSp>
      <p:sp>
        <p:nvSpPr>
          <p:cNvPr id="37" name="TextBox 37"/>
          <p:cNvSpPr txBox="1"/>
          <p:nvPr/>
        </p:nvSpPr>
        <p:spPr>
          <a:xfrm>
            <a:off x="1312133" y="5659147"/>
            <a:ext cx="2567003" cy="680760"/>
          </a:xfrm>
          <a:prstGeom prst="rect">
            <a:avLst/>
          </a:prstGeom>
        </p:spPr>
        <p:txBody>
          <a:bodyPr lIns="0" tIns="0" rIns="0" bIns="0" rtlCol="0" anchor="t">
            <a:spAutoFit/>
          </a:bodyPr>
          <a:lstStyle/>
          <a:p>
            <a:pPr algn="ctr">
              <a:lnSpc>
                <a:spcPts val="1852"/>
              </a:lnSpc>
              <a:spcBef>
                <a:spcPct val="0"/>
              </a:spcBef>
            </a:pPr>
            <a:r>
              <a:rPr lang="en-US" sz="1323" dirty="0">
                <a:solidFill>
                  <a:srgbClr val="374E93"/>
                </a:solidFill>
                <a:latin typeface="Roboto"/>
              </a:rPr>
              <a:t>major modification of the production process of an existing facility</a:t>
            </a:r>
          </a:p>
        </p:txBody>
      </p:sp>
      <p:sp>
        <p:nvSpPr>
          <p:cNvPr id="38" name="TextBox 38"/>
          <p:cNvSpPr txBox="1"/>
          <p:nvPr/>
        </p:nvSpPr>
        <p:spPr>
          <a:xfrm>
            <a:off x="1058434" y="1080469"/>
            <a:ext cx="5457089" cy="882206"/>
          </a:xfrm>
          <a:prstGeom prst="rect">
            <a:avLst/>
          </a:prstGeom>
        </p:spPr>
        <p:txBody>
          <a:bodyPr lIns="0" tIns="0" rIns="0" bIns="0" rtlCol="0" anchor="t">
            <a:spAutoFit/>
          </a:bodyPr>
          <a:lstStyle/>
          <a:p>
            <a:pPr marL="0" lvl="0" indent="0">
              <a:lnSpc>
                <a:spcPts val="3433"/>
              </a:lnSpc>
            </a:pPr>
            <a:r>
              <a:rPr lang="en-US" sz="3150" u="none" strike="noStrike">
                <a:solidFill>
                  <a:srgbClr val="193779"/>
                </a:solidFill>
                <a:latin typeface="Roboto"/>
              </a:rPr>
              <a:t>What kind of investments can be supported?</a:t>
            </a:r>
          </a:p>
        </p:txBody>
      </p:sp>
      <p:sp>
        <p:nvSpPr>
          <p:cNvPr id="39" name="TextBox 39"/>
          <p:cNvSpPr txBox="1"/>
          <p:nvPr/>
        </p:nvSpPr>
        <p:spPr>
          <a:xfrm>
            <a:off x="3013877" y="2265592"/>
            <a:ext cx="4453723" cy="240070"/>
          </a:xfrm>
          <a:prstGeom prst="rect">
            <a:avLst/>
          </a:prstGeom>
        </p:spPr>
        <p:txBody>
          <a:bodyPr wrap="square" lIns="0" tIns="0" rIns="0" bIns="0" rtlCol="0" anchor="t">
            <a:spAutoFit/>
          </a:bodyPr>
          <a:lstStyle/>
          <a:p>
            <a:pPr algn="ctr">
              <a:lnSpc>
                <a:spcPts val="1992"/>
              </a:lnSpc>
              <a:spcBef>
                <a:spcPct val="0"/>
              </a:spcBef>
            </a:pPr>
            <a:r>
              <a:rPr lang="en-US" sz="1423" dirty="0">
                <a:solidFill>
                  <a:srgbClr val="374E93"/>
                </a:solidFill>
                <a:latin typeface="Roboto Bold"/>
              </a:rPr>
              <a:t>Tax relief for new investment can be obtained for</a:t>
            </a:r>
          </a:p>
        </p:txBody>
      </p:sp>
      <p:grpSp>
        <p:nvGrpSpPr>
          <p:cNvPr id="40" name="Group 40"/>
          <p:cNvGrpSpPr/>
          <p:nvPr/>
        </p:nvGrpSpPr>
        <p:grpSpPr>
          <a:xfrm>
            <a:off x="5051956" y="4616814"/>
            <a:ext cx="858543" cy="792716"/>
            <a:chOff x="0" y="0"/>
            <a:chExt cx="1144725" cy="1056955"/>
          </a:xfrm>
        </p:grpSpPr>
        <p:grpSp>
          <p:nvGrpSpPr>
            <p:cNvPr id="41" name="Group 41"/>
            <p:cNvGrpSpPr/>
            <p:nvPr/>
          </p:nvGrpSpPr>
          <p:grpSpPr>
            <a:xfrm>
              <a:off x="0" y="0"/>
              <a:ext cx="1144725" cy="1056955"/>
              <a:chOff x="0" y="0"/>
              <a:chExt cx="388860" cy="359045"/>
            </a:xfrm>
          </p:grpSpPr>
          <p:sp>
            <p:nvSpPr>
              <p:cNvPr id="42" name="Freeform 42"/>
              <p:cNvSpPr/>
              <p:nvPr/>
            </p:nvSpPr>
            <p:spPr>
              <a:xfrm>
                <a:off x="0" y="0"/>
                <a:ext cx="388860" cy="359045"/>
              </a:xfrm>
              <a:custGeom>
                <a:avLst/>
                <a:gdLst/>
                <a:ahLst/>
                <a:cxnLst/>
                <a:rect l="l" t="t" r="r" b="b"/>
                <a:pathLst>
                  <a:path w="388860" h="359045">
                    <a:moveTo>
                      <a:pt x="0" y="0"/>
                    </a:moveTo>
                    <a:lnTo>
                      <a:pt x="388860" y="0"/>
                    </a:lnTo>
                    <a:lnTo>
                      <a:pt x="388860" y="359045"/>
                    </a:lnTo>
                    <a:lnTo>
                      <a:pt x="0" y="359045"/>
                    </a:lnTo>
                    <a:close/>
                  </a:path>
                </a:pathLst>
              </a:custGeom>
              <a:solidFill>
                <a:srgbClr val="374E93"/>
              </a:solidFill>
            </p:spPr>
          </p:sp>
          <p:sp>
            <p:nvSpPr>
              <p:cNvPr id="43" name="TextBox 43"/>
              <p:cNvSpPr txBox="1"/>
              <p:nvPr/>
            </p:nvSpPr>
            <p:spPr>
              <a:xfrm>
                <a:off x="0" y="-28575"/>
                <a:ext cx="388860" cy="387620"/>
              </a:xfrm>
              <a:prstGeom prst="rect">
                <a:avLst/>
              </a:prstGeom>
            </p:spPr>
            <p:txBody>
              <a:bodyPr lIns="43943" tIns="43943" rIns="43943" bIns="43943" rtlCol="0" anchor="ctr"/>
              <a:lstStyle/>
              <a:p>
                <a:pPr algn="ctr">
                  <a:lnSpc>
                    <a:spcPts val="1852"/>
                  </a:lnSpc>
                </a:pPr>
                <a:endParaRPr/>
              </a:p>
            </p:txBody>
          </p:sp>
        </p:grpSp>
        <p:sp>
          <p:nvSpPr>
            <p:cNvPr id="44" name="Freeform 44"/>
            <p:cNvSpPr/>
            <p:nvPr/>
          </p:nvSpPr>
          <p:spPr>
            <a:xfrm>
              <a:off x="187449" y="152706"/>
              <a:ext cx="769827" cy="751544"/>
            </a:xfrm>
            <a:custGeom>
              <a:avLst/>
              <a:gdLst/>
              <a:ahLst/>
              <a:cxnLst/>
              <a:rect l="l" t="t" r="r" b="b"/>
              <a:pathLst>
                <a:path w="769827" h="751544">
                  <a:moveTo>
                    <a:pt x="0" y="0"/>
                  </a:moveTo>
                  <a:lnTo>
                    <a:pt x="769827" y="0"/>
                  </a:lnTo>
                  <a:lnTo>
                    <a:pt x="769827" y="751544"/>
                  </a:lnTo>
                  <a:lnTo>
                    <a:pt x="0" y="75154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grpSp>
      <p:sp>
        <p:nvSpPr>
          <p:cNvPr id="45" name="TextBox 45"/>
          <p:cNvSpPr txBox="1"/>
          <p:nvPr/>
        </p:nvSpPr>
        <p:spPr>
          <a:xfrm>
            <a:off x="4246827" y="5659147"/>
            <a:ext cx="2567003" cy="712503"/>
          </a:xfrm>
          <a:prstGeom prst="rect">
            <a:avLst/>
          </a:prstGeom>
        </p:spPr>
        <p:txBody>
          <a:bodyPr wrap="square" lIns="0" tIns="0" rIns="0" bIns="0" rtlCol="0" anchor="t">
            <a:spAutoFit/>
          </a:bodyPr>
          <a:lstStyle/>
          <a:p>
            <a:pPr algn="ctr">
              <a:lnSpc>
                <a:spcPts val="1852"/>
              </a:lnSpc>
              <a:spcBef>
                <a:spcPct val="0"/>
              </a:spcBef>
            </a:pPr>
            <a:r>
              <a:rPr lang="en-US" sz="1323" dirty="0">
                <a:solidFill>
                  <a:srgbClr val="374E93"/>
                </a:solidFill>
                <a:latin typeface="Roboto"/>
              </a:rPr>
              <a:t>acquiring assets of a facility that has closed (or would have closed had it not been purchased)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427257" y="1078638"/>
            <a:ext cx="3269657" cy="7218809"/>
            <a:chOff x="0" y="0"/>
            <a:chExt cx="1281041" cy="2828306"/>
          </a:xfrm>
        </p:grpSpPr>
        <p:sp>
          <p:nvSpPr>
            <p:cNvPr id="3" name="Freeform 3"/>
            <p:cNvSpPr/>
            <p:nvPr/>
          </p:nvSpPr>
          <p:spPr>
            <a:xfrm>
              <a:off x="0" y="0"/>
              <a:ext cx="1281041" cy="2828306"/>
            </a:xfrm>
            <a:custGeom>
              <a:avLst/>
              <a:gdLst/>
              <a:ahLst/>
              <a:cxnLst/>
              <a:rect l="l" t="t" r="r" b="b"/>
              <a:pathLst>
                <a:path w="1281041" h="2828306">
                  <a:moveTo>
                    <a:pt x="0" y="0"/>
                  </a:moveTo>
                  <a:lnTo>
                    <a:pt x="1281041" y="0"/>
                  </a:lnTo>
                  <a:lnTo>
                    <a:pt x="1281041" y="2828306"/>
                  </a:lnTo>
                  <a:lnTo>
                    <a:pt x="0" y="2828306"/>
                  </a:lnTo>
                  <a:close/>
                </a:path>
              </a:pathLst>
            </a:custGeom>
            <a:solidFill>
              <a:srgbClr val="0D9EA2"/>
            </a:solidFill>
          </p:spPr>
        </p:sp>
        <p:sp>
          <p:nvSpPr>
            <p:cNvPr id="4" name="TextBox 4"/>
            <p:cNvSpPr txBox="1"/>
            <p:nvPr/>
          </p:nvSpPr>
          <p:spPr>
            <a:xfrm>
              <a:off x="0" y="-28575"/>
              <a:ext cx="1281041" cy="2856881"/>
            </a:xfrm>
            <a:prstGeom prst="rect">
              <a:avLst/>
            </a:prstGeom>
          </p:spPr>
          <p:txBody>
            <a:bodyPr lIns="48022" tIns="48022" rIns="48022" bIns="48022" rtlCol="0" anchor="ctr"/>
            <a:lstStyle/>
            <a:p>
              <a:pPr algn="ctr">
                <a:lnSpc>
                  <a:spcPts val="1852"/>
                </a:lnSpc>
              </a:pPr>
              <a:endParaRPr/>
            </a:p>
          </p:txBody>
        </p:sp>
      </p:grpSp>
      <p:grpSp>
        <p:nvGrpSpPr>
          <p:cNvPr id="5" name="Group 5"/>
          <p:cNvGrpSpPr/>
          <p:nvPr/>
        </p:nvGrpSpPr>
        <p:grpSpPr>
          <a:xfrm rot="-5400000">
            <a:off x="4974535" y="3721648"/>
            <a:ext cx="2810199" cy="386043"/>
            <a:chOff x="0" y="0"/>
            <a:chExt cx="1101027" cy="151251"/>
          </a:xfrm>
        </p:grpSpPr>
        <p:sp>
          <p:nvSpPr>
            <p:cNvPr id="6" name="Freeform 6"/>
            <p:cNvSpPr/>
            <p:nvPr/>
          </p:nvSpPr>
          <p:spPr>
            <a:xfrm>
              <a:off x="0" y="0"/>
              <a:ext cx="1101027" cy="151251"/>
            </a:xfrm>
            <a:custGeom>
              <a:avLst/>
              <a:gdLst/>
              <a:ahLst/>
              <a:cxnLst/>
              <a:rect l="l" t="t" r="r" b="b"/>
              <a:pathLst>
                <a:path w="1101027" h="151251">
                  <a:moveTo>
                    <a:pt x="0" y="0"/>
                  </a:moveTo>
                  <a:lnTo>
                    <a:pt x="1101027" y="0"/>
                  </a:lnTo>
                  <a:lnTo>
                    <a:pt x="1101027" y="151251"/>
                  </a:lnTo>
                  <a:lnTo>
                    <a:pt x="0" y="151251"/>
                  </a:lnTo>
                  <a:close/>
                </a:path>
              </a:pathLst>
            </a:custGeom>
            <a:solidFill>
              <a:srgbClr val="C7D64F"/>
            </a:solidFill>
          </p:spPr>
        </p:sp>
        <p:sp>
          <p:nvSpPr>
            <p:cNvPr id="7" name="TextBox 7"/>
            <p:cNvSpPr txBox="1"/>
            <p:nvPr/>
          </p:nvSpPr>
          <p:spPr>
            <a:xfrm>
              <a:off x="0" y="-28575"/>
              <a:ext cx="1101027" cy="179826"/>
            </a:xfrm>
            <a:prstGeom prst="rect">
              <a:avLst/>
            </a:prstGeom>
          </p:spPr>
          <p:txBody>
            <a:bodyPr lIns="48022" tIns="48022" rIns="48022" bIns="48022" rtlCol="0" anchor="ctr"/>
            <a:lstStyle/>
            <a:p>
              <a:pPr algn="ctr">
                <a:lnSpc>
                  <a:spcPts val="1852"/>
                </a:lnSpc>
              </a:pPr>
              <a:endParaRPr/>
            </a:p>
          </p:txBody>
        </p:sp>
      </p:grpSp>
      <p:grpSp>
        <p:nvGrpSpPr>
          <p:cNvPr id="8" name="Group 8"/>
          <p:cNvGrpSpPr>
            <a:grpSpLocks noChangeAspect="1"/>
          </p:cNvGrpSpPr>
          <p:nvPr/>
        </p:nvGrpSpPr>
        <p:grpSpPr>
          <a:xfrm>
            <a:off x="6379635" y="1480197"/>
            <a:ext cx="2903204" cy="4354807"/>
            <a:chOff x="0" y="0"/>
            <a:chExt cx="6350000" cy="9525000"/>
          </a:xfrm>
        </p:grpSpPr>
        <p:sp>
          <p:nvSpPr>
            <p:cNvPr id="9" name="Freeform 9"/>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2"/>
              <a:stretch>
                <a:fillRect l="-62500" r="-62500"/>
              </a:stretch>
            </a:blipFill>
          </p:spPr>
        </p:sp>
      </p:grpSp>
      <p:sp>
        <p:nvSpPr>
          <p:cNvPr id="10" name="AutoShape 10"/>
          <p:cNvSpPr/>
          <p:nvPr/>
        </p:nvSpPr>
        <p:spPr>
          <a:xfrm>
            <a:off x="635122" y="2480995"/>
            <a:ext cx="1752724" cy="0"/>
          </a:xfrm>
          <a:prstGeom prst="line">
            <a:avLst/>
          </a:prstGeom>
          <a:ln w="57150" cap="flat">
            <a:solidFill>
              <a:srgbClr val="C7D64F"/>
            </a:solidFill>
            <a:prstDash val="solid"/>
            <a:headEnd type="none" w="sm" len="sm"/>
            <a:tailEnd type="none" w="sm" len="sm"/>
          </a:ln>
        </p:spPr>
      </p:sp>
      <p:grpSp>
        <p:nvGrpSpPr>
          <p:cNvPr id="11" name="Group 11"/>
          <p:cNvGrpSpPr/>
          <p:nvPr/>
        </p:nvGrpSpPr>
        <p:grpSpPr>
          <a:xfrm>
            <a:off x="861438" y="925340"/>
            <a:ext cx="86628" cy="86628"/>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3" name="TextBox 13"/>
            <p:cNvSpPr txBox="1"/>
            <p:nvPr/>
          </p:nvSpPr>
          <p:spPr>
            <a:xfrm>
              <a:off x="76200" y="47625"/>
              <a:ext cx="660400" cy="688975"/>
            </a:xfrm>
            <a:prstGeom prst="rect">
              <a:avLst/>
            </a:prstGeom>
          </p:spPr>
          <p:txBody>
            <a:bodyPr lIns="48022" tIns="48022" rIns="48022" bIns="48022" rtlCol="0" anchor="ctr"/>
            <a:lstStyle/>
            <a:p>
              <a:pPr algn="ctr">
                <a:lnSpc>
                  <a:spcPts val="1852"/>
                </a:lnSpc>
              </a:pPr>
              <a:endParaRPr/>
            </a:p>
          </p:txBody>
        </p:sp>
      </p:grpSp>
      <p:sp>
        <p:nvSpPr>
          <p:cNvPr id="14" name="AutoShape 14"/>
          <p:cNvSpPr/>
          <p:nvPr/>
        </p:nvSpPr>
        <p:spPr>
          <a:xfrm>
            <a:off x="8387537" y="816378"/>
            <a:ext cx="1390316" cy="0"/>
          </a:xfrm>
          <a:prstGeom prst="line">
            <a:avLst/>
          </a:prstGeom>
          <a:ln w="38100" cap="rnd">
            <a:solidFill>
              <a:srgbClr val="374E93"/>
            </a:solidFill>
            <a:prstDash val="solid"/>
            <a:headEnd type="none" w="sm" len="sm"/>
            <a:tailEnd type="none" w="sm" len="sm"/>
          </a:ln>
        </p:spPr>
      </p:sp>
      <p:sp>
        <p:nvSpPr>
          <p:cNvPr id="15" name="Freeform 15"/>
          <p:cNvSpPr/>
          <p:nvPr/>
        </p:nvSpPr>
        <p:spPr>
          <a:xfrm>
            <a:off x="355710" y="292644"/>
            <a:ext cx="3238076" cy="1009369"/>
          </a:xfrm>
          <a:custGeom>
            <a:avLst/>
            <a:gdLst/>
            <a:ahLst/>
            <a:cxnLst/>
            <a:rect l="l" t="t" r="r" b="b"/>
            <a:pathLst>
              <a:path w="3238076" h="1009369">
                <a:moveTo>
                  <a:pt x="0" y="0"/>
                </a:moveTo>
                <a:lnTo>
                  <a:pt x="3238076" y="0"/>
                </a:lnTo>
                <a:lnTo>
                  <a:pt x="3238076" y="1009369"/>
                </a:lnTo>
                <a:lnTo>
                  <a:pt x="0" y="1009369"/>
                </a:lnTo>
                <a:lnTo>
                  <a:pt x="0" y="0"/>
                </a:lnTo>
                <a:close/>
              </a:path>
            </a:pathLst>
          </a:custGeom>
          <a:blipFill>
            <a:blip r:embed="rId3"/>
            <a:stretch>
              <a:fillRect/>
            </a:stretch>
          </a:blipFill>
        </p:spPr>
      </p:sp>
      <p:sp>
        <p:nvSpPr>
          <p:cNvPr id="16" name="TextBox 16"/>
          <p:cNvSpPr txBox="1"/>
          <p:nvPr/>
        </p:nvSpPr>
        <p:spPr>
          <a:xfrm>
            <a:off x="567215" y="3341228"/>
            <a:ext cx="2595406" cy="3087657"/>
          </a:xfrm>
          <a:prstGeom prst="rect">
            <a:avLst/>
          </a:prstGeom>
        </p:spPr>
        <p:txBody>
          <a:bodyPr lIns="0" tIns="0" rIns="0" bIns="0" rtlCol="0" anchor="t">
            <a:spAutoFit/>
          </a:bodyPr>
          <a:lstStyle/>
          <a:p>
            <a:pPr>
              <a:lnSpc>
                <a:spcPts val="1459"/>
              </a:lnSpc>
            </a:pPr>
            <a:r>
              <a:rPr lang="en-US" sz="1226">
                <a:solidFill>
                  <a:srgbClr val="374E93"/>
                </a:solidFill>
                <a:latin typeface="Roboto"/>
              </a:rPr>
              <a:t>costs related to the purchase of land</a:t>
            </a:r>
          </a:p>
          <a:p>
            <a:pPr>
              <a:lnSpc>
                <a:spcPts val="1459"/>
              </a:lnSpc>
            </a:pPr>
            <a:endParaRPr lang="en-US" sz="1226">
              <a:solidFill>
                <a:srgbClr val="374E93"/>
              </a:solidFill>
              <a:latin typeface="Roboto"/>
            </a:endParaRPr>
          </a:p>
          <a:p>
            <a:pPr>
              <a:lnSpc>
                <a:spcPts val="1459"/>
              </a:lnSpc>
            </a:pPr>
            <a:r>
              <a:rPr lang="en-US" sz="1226">
                <a:solidFill>
                  <a:srgbClr val="374E93"/>
                </a:solidFill>
                <a:latin typeface="Roboto"/>
              </a:rPr>
              <a:t>cost of purchase or self-production of fix assets</a:t>
            </a:r>
          </a:p>
          <a:p>
            <a:pPr>
              <a:lnSpc>
                <a:spcPts val="1459"/>
              </a:lnSpc>
            </a:pPr>
            <a:endParaRPr lang="en-US" sz="1226">
              <a:solidFill>
                <a:srgbClr val="374E93"/>
              </a:solidFill>
              <a:latin typeface="Roboto"/>
            </a:endParaRPr>
          </a:p>
          <a:p>
            <a:pPr>
              <a:lnSpc>
                <a:spcPts val="1459"/>
              </a:lnSpc>
            </a:pPr>
            <a:r>
              <a:rPr lang="en-US" sz="1226">
                <a:solidFill>
                  <a:srgbClr val="374E93"/>
                </a:solidFill>
                <a:latin typeface="Roboto"/>
              </a:rPr>
              <a:t>cost of expansion or upgrade of existing fix assets</a:t>
            </a:r>
          </a:p>
          <a:p>
            <a:pPr>
              <a:lnSpc>
                <a:spcPts val="1459"/>
              </a:lnSpc>
            </a:pPr>
            <a:endParaRPr lang="en-US" sz="1226">
              <a:solidFill>
                <a:srgbClr val="374E93"/>
              </a:solidFill>
              <a:latin typeface="Roboto"/>
            </a:endParaRPr>
          </a:p>
          <a:p>
            <a:pPr>
              <a:lnSpc>
                <a:spcPts val="1459"/>
              </a:lnSpc>
            </a:pPr>
            <a:r>
              <a:rPr lang="en-US" sz="1226">
                <a:solidFill>
                  <a:srgbClr val="374E93"/>
                </a:solidFill>
                <a:latin typeface="Roboto"/>
              </a:rPr>
              <a:t>costs related to the purchase of patents rights, liceneses, know-how, etc.</a:t>
            </a:r>
          </a:p>
          <a:p>
            <a:pPr>
              <a:lnSpc>
                <a:spcPts val="1459"/>
              </a:lnSpc>
            </a:pPr>
            <a:endParaRPr lang="en-US" sz="1226">
              <a:solidFill>
                <a:srgbClr val="374E93"/>
              </a:solidFill>
              <a:latin typeface="Roboto"/>
            </a:endParaRPr>
          </a:p>
          <a:p>
            <a:pPr>
              <a:lnSpc>
                <a:spcPts val="1459"/>
              </a:lnSpc>
            </a:pPr>
            <a:r>
              <a:rPr lang="en-US" sz="1226">
                <a:solidFill>
                  <a:srgbClr val="374E93"/>
                </a:solidFill>
                <a:latin typeface="Roboto"/>
              </a:rPr>
              <a:t>cost of the lease of land and buildings </a:t>
            </a:r>
          </a:p>
          <a:p>
            <a:pPr>
              <a:lnSpc>
                <a:spcPts val="1459"/>
              </a:lnSpc>
            </a:pPr>
            <a:endParaRPr lang="en-US" sz="1226">
              <a:solidFill>
                <a:srgbClr val="374E93"/>
              </a:solidFill>
              <a:latin typeface="Roboto"/>
            </a:endParaRPr>
          </a:p>
          <a:p>
            <a:pPr>
              <a:lnSpc>
                <a:spcPts val="1459"/>
              </a:lnSpc>
            </a:pPr>
            <a:r>
              <a:rPr lang="en-US" sz="1226">
                <a:solidFill>
                  <a:srgbClr val="374E93"/>
                </a:solidFill>
                <a:latin typeface="Roboto"/>
              </a:rPr>
              <a:t>financial leasing of assets other than land and buildings </a:t>
            </a:r>
          </a:p>
        </p:txBody>
      </p:sp>
      <p:sp>
        <p:nvSpPr>
          <p:cNvPr id="17" name="Freeform 17"/>
          <p:cNvSpPr/>
          <p:nvPr/>
        </p:nvSpPr>
        <p:spPr>
          <a:xfrm rot="-8100000">
            <a:off x="268689" y="4336038"/>
            <a:ext cx="174041" cy="174041"/>
          </a:xfrm>
          <a:custGeom>
            <a:avLst/>
            <a:gdLst/>
            <a:ahLst/>
            <a:cxnLst/>
            <a:rect l="l" t="t" r="r" b="b"/>
            <a:pathLst>
              <a:path w="174041" h="174041">
                <a:moveTo>
                  <a:pt x="0" y="0"/>
                </a:moveTo>
                <a:lnTo>
                  <a:pt x="174041" y="0"/>
                </a:lnTo>
                <a:lnTo>
                  <a:pt x="174041" y="174041"/>
                </a:lnTo>
                <a:lnTo>
                  <a:pt x="0" y="1740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8" name="Freeform 18"/>
          <p:cNvSpPr/>
          <p:nvPr/>
        </p:nvSpPr>
        <p:spPr>
          <a:xfrm rot="-8100000">
            <a:off x="268689" y="3861306"/>
            <a:ext cx="174041" cy="174041"/>
          </a:xfrm>
          <a:custGeom>
            <a:avLst/>
            <a:gdLst/>
            <a:ahLst/>
            <a:cxnLst/>
            <a:rect l="l" t="t" r="r" b="b"/>
            <a:pathLst>
              <a:path w="174041" h="174041">
                <a:moveTo>
                  <a:pt x="0" y="0"/>
                </a:moveTo>
                <a:lnTo>
                  <a:pt x="174041" y="0"/>
                </a:lnTo>
                <a:lnTo>
                  <a:pt x="174041" y="174042"/>
                </a:lnTo>
                <a:lnTo>
                  <a:pt x="0" y="1740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9" name="Freeform 19"/>
          <p:cNvSpPr/>
          <p:nvPr/>
        </p:nvSpPr>
        <p:spPr>
          <a:xfrm rot="-8100000">
            <a:off x="268689" y="3386798"/>
            <a:ext cx="174041" cy="174041"/>
          </a:xfrm>
          <a:custGeom>
            <a:avLst/>
            <a:gdLst/>
            <a:ahLst/>
            <a:cxnLst/>
            <a:rect l="l" t="t" r="r" b="b"/>
            <a:pathLst>
              <a:path w="174041" h="174041">
                <a:moveTo>
                  <a:pt x="0" y="0"/>
                </a:moveTo>
                <a:lnTo>
                  <a:pt x="174041" y="0"/>
                </a:lnTo>
                <a:lnTo>
                  <a:pt x="174041" y="174041"/>
                </a:lnTo>
                <a:lnTo>
                  <a:pt x="0" y="17404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0" name="Freeform 20"/>
          <p:cNvSpPr/>
          <p:nvPr/>
        </p:nvSpPr>
        <p:spPr>
          <a:xfrm rot="-8100000">
            <a:off x="268689" y="4906019"/>
            <a:ext cx="174041" cy="174041"/>
          </a:xfrm>
          <a:custGeom>
            <a:avLst/>
            <a:gdLst/>
            <a:ahLst/>
            <a:cxnLst/>
            <a:rect l="l" t="t" r="r" b="b"/>
            <a:pathLst>
              <a:path w="174041" h="174041">
                <a:moveTo>
                  <a:pt x="0" y="0"/>
                </a:moveTo>
                <a:lnTo>
                  <a:pt x="174041" y="0"/>
                </a:lnTo>
                <a:lnTo>
                  <a:pt x="174041" y="174042"/>
                </a:lnTo>
                <a:lnTo>
                  <a:pt x="0" y="1740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1" name="Freeform 21"/>
          <p:cNvSpPr/>
          <p:nvPr/>
        </p:nvSpPr>
        <p:spPr>
          <a:xfrm rot="-8100000">
            <a:off x="268689" y="5627995"/>
            <a:ext cx="174041" cy="174041"/>
          </a:xfrm>
          <a:custGeom>
            <a:avLst/>
            <a:gdLst/>
            <a:ahLst/>
            <a:cxnLst/>
            <a:rect l="l" t="t" r="r" b="b"/>
            <a:pathLst>
              <a:path w="174041" h="174041">
                <a:moveTo>
                  <a:pt x="0" y="0"/>
                </a:moveTo>
                <a:lnTo>
                  <a:pt x="174041" y="0"/>
                </a:lnTo>
                <a:lnTo>
                  <a:pt x="174041" y="174041"/>
                </a:lnTo>
                <a:lnTo>
                  <a:pt x="0" y="1740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2" name="Freeform 22"/>
          <p:cNvSpPr/>
          <p:nvPr/>
        </p:nvSpPr>
        <p:spPr>
          <a:xfrm rot="-8100000">
            <a:off x="268689" y="6093201"/>
            <a:ext cx="174041" cy="174041"/>
          </a:xfrm>
          <a:custGeom>
            <a:avLst/>
            <a:gdLst/>
            <a:ahLst/>
            <a:cxnLst/>
            <a:rect l="l" t="t" r="r" b="b"/>
            <a:pathLst>
              <a:path w="174041" h="174041">
                <a:moveTo>
                  <a:pt x="0" y="0"/>
                </a:moveTo>
                <a:lnTo>
                  <a:pt x="174041" y="0"/>
                </a:lnTo>
                <a:lnTo>
                  <a:pt x="174041" y="174042"/>
                </a:lnTo>
                <a:lnTo>
                  <a:pt x="0" y="1740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3" name="AutoShape 23"/>
          <p:cNvSpPr/>
          <p:nvPr/>
        </p:nvSpPr>
        <p:spPr>
          <a:xfrm flipH="1" flipV="1">
            <a:off x="3172146" y="3060769"/>
            <a:ext cx="1881" cy="3549086"/>
          </a:xfrm>
          <a:prstGeom prst="line">
            <a:avLst/>
          </a:prstGeom>
          <a:ln w="19050" cap="flat">
            <a:solidFill>
              <a:srgbClr val="0D9EA2"/>
            </a:solidFill>
            <a:prstDash val="solid"/>
            <a:headEnd type="none" w="sm" len="sm"/>
            <a:tailEnd type="none" w="sm" len="sm"/>
          </a:ln>
        </p:spPr>
      </p:sp>
      <p:sp>
        <p:nvSpPr>
          <p:cNvPr id="24" name="TextBox 24"/>
          <p:cNvSpPr txBox="1"/>
          <p:nvPr/>
        </p:nvSpPr>
        <p:spPr>
          <a:xfrm>
            <a:off x="635122" y="1473459"/>
            <a:ext cx="5913566" cy="931336"/>
          </a:xfrm>
          <a:prstGeom prst="rect">
            <a:avLst/>
          </a:prstGeom>
        </p:spPr>
        <p:txBody>
          <a:bodyPr lIns="0" tIns="0" rIns="0" bIns="0" rtlCol="0" anchor="t">
            <a:spAutoFit/>
          </a:bodyPr>
          <a:lstStyle/>
          <a:p>
            <a:pPr>
              <a:lnSpc>
                <a:spcPts val="3534"/>
              </a:lnSpc>
            </a:pPr>
            <a:r>
              <a:rPr lang="en-US" sz="3431">
                <a:solidFill>
                  <a:srgbClr val="374E93"/>
                </a:solidFill>
                <a:latin typeface="Roboto"/>
              </a:rPr>
              <a:t>What can be eligible investment costs?</a:t>
            </a:r>
          </a:p>
        </p:txBody>
      </p:sp>
      <p:sp>
        <p:nvSpPr>
          <p:cNvPr id="25" name="TextBox 25"/>
          <p:cNvSpPr txBox="1"/>
          <p:nvPr/>
        </p:nvSpPr>
        <p:spPr>
          <a:xfrm>
            <a:off x="7732955" y="6590810"/>
            <a:ext cx="1607354" cy="225689"/>
          </a:xfrm>
          <a:prstGeom prst="rect">
            <a:avLst/>
          </a:prstGeom>
        </p:spPr>
        <p:txBody>
          <a:bodyPr lIns="0" tIns="0" rIns="0" bIns="0" rtlCol="0" anchor="t">
            <a:spAutoFit/>
          </a:bodyPr>
          <a:lstStyle/>
          <a:p>
            <a:pPr>
              <a:lnSpc>
                <a:spcPts val="1776"/>
              </a:lnSpc>
            </a:pPr>
            <a:r>
              <a:rPr lang="en-US" sz="1398">
                <a:solidFill>
                  <a:srgbClr val="FFFFFF"/>
                </a:solidFill>
                <a:latin typeface="Roboto"/>
              </a:rPr>
              <a:t>www.wmsse.com.pl</a:t>
            </a:r>
          </a:p>
        </p:txBody>
      </p:sp>
      <p:sp>
        <p:nvSpPr>
          <p:cNvPr id="26" name="TextBox 26"/>
          <p:cNvSpPr txBox="1"/>
          <p:nvPr/>
        </p:nvSpPr>
        <p:spPr>
          <a:xfrm>
            <a:off x="3385213" y="3312653"/>
            <a:ext cx="2320928" cy="635674"/>
          </a:xfrm>
          <a:prstGeom prst="rect">
            <a:avLst/>
          </a:prstGeom>
        </p:spPr>
        <p:txBody>
          <a:bodyPr lIns="0" tIns="0" rIns="0" bIns="0" rtlCol="0" anchor="t">
            <a:spAutoFit/>
          </a:bodyPr>
          <a:lstStyle/>
          <a:p>
            <a:pPr>
              <a:lnSpc>
                <a:spcPts val="1712"/>
              </a:lnSpc>
              <a:spcBef>
                <a:spcPct val="0"/>
              </a:spcBef>
            </a:pPr>
            <a:r>
              <a:rPr lang="en-US" sz="1223">
                <a:solidFill>
                  <a:srgbClr val="374E93"/>
                </a:solidFill>
                <a:latin typeface="Roboto"/>
              </a:rPr>
              <a:t>two–year employment costs associated with newly created jobs</a:t>
            </a:r>
          </a:p>
        </p:txBody>
      </p:sp>
      <p:sp>
        <p:nvSpPr>
          <p:cNvPr id="27" name="TextBox 27"/>
          <p:cNvSpPr txBox="1"/>
          <p:nvPr/>
        </p:nvSpPr>
        <p:spPr>
          <a:xfrm>
            <a:off x="405641" y="2804094"/>
            <a:ext cx="2467421" cy="223560"/>
          </a:xfrm>
          <a:prstGeom prst="rect">
            <a:avLst/>
          </a:prstGeom>
        </p:spPr>
        <p:txBody>
          <a:bodyPr lIns="0" tIns="0" rIns="0" bIns="0" rtlCol="0" anchor="t">
            <a:spAutoFit/>
          </a:bodyPr>
          <a:lstStyle/>
          <a:p>
            <a:pPr algn="ctr">
              <a:lnSpc>
                <a:spcPts val="1852"/>
              </a:lnSpc>
              <a:spcBef>
                <a:spcPct val="0"/>
              </a:spcBef>
            </a:pPr>
            <a:r>
              <a:rPr lang="en-US" sz="1323">
                <a:solidFill>
                  <a:srgbClr val="374E93"/>
                </a:solidFill>
                <a:latin typeface="Roboto Bold"/>
              </a:rPr>
              <a:t>BASED ON INVESTMENT COSTS</a:t>
            </a:r>
          </a:p>
        </p:txBody>
      </p:sp>
      <p:sp>
        <p:nvSpPr>
          <p:cNvPr id="28" name="TextBox 28"/>
          <p:cNvSpPr txBox="1"/>
          <p:nvPr/>
        </p:nvSpPr>
        <p:spPr>
          <a:xfrm>
            <a:off x="3464985" y="2804094"/>
            <a:ext cx="2491978" cy="223560"/>
          </a:xfrm>
          <a:prstGeom prst="rect">
            <a:avLst/>
          </a:prstGeom>
        </p:spPr>
        <p:txBody>
          <a:bodyPr lIns="0" tIns="0" rIns="0" bIns="0" rtlCol="0" anchor="t">
            <a:spAutoFit/>
          </a:bodyPr>
          <a:lstStyle/>
          <a:p>
            <a:pPr algn="ctr">
              <a:lnSpc>
                <a:spcPts val="1852"/>
              </a:lnSpc>
              <a:spcBef>
                <a:spcPct val="0"/>
              </a:spcBef>
            </a:pPr>
            <a:r>
              <a:rPr lang="en-US" sz="1323">
                <a:solidFill>
                  <a:srgbClr val="374E93"/>
                </a:solidFill>
                <a:latin typeface="Roboto Bold"/>
              </a:rPr>
              <a:t>COST BASED ON JOB CREATION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60126" y="1111773"/>
            <a:ext cx="3575241" cy="6434327"/>
            <a:chOff x="0" y="0"/>
            <a:chExt cx="1400768" cy="2520948"/>
          </a:xfrm>
        </p:grpSpPr>
        <p:sp>
          <p:nvSpPr>
            <p:cNvPr id="3" name="Freeform 3"/>
            <p:cNvSpPr/>
            <p:nvPr/>
          </p:nvSpPr>
          <p:spPr>
            <a:xfrm>
              <a:off x="0" y="0"/>
              <a:ext cx="1400768" cy="2520948"/>
            </a:xfrm>
            <a:custGeom>
              <a:avLst/>
              <a:gdLst/>
              <a:ahLst/>
              <a:cxnLst/>
              <a:rect l="l" t="t" r="r" b="b"/>
              <a:pathLst>
                <a:path w="1400768" h="2520948">
                  <a:moveTo>
                    <a:pt x="0" y="0"/>
                  </a:moveTo>
                  <a:lnTo>
                    <a:pt x="1400768" y="0"/>
                  </a:lnTo>
                  <a:lnTo>
                    <a:pt x="1400768" y="2520948"/>
                  </a:lnTo>
                  <a:lnTo>
                    <a:pt x="0" y="2520948"/>
                  </a:lnTo>
                  <a:close/>
                </a:path>
              </a:pathLst>
            </a:custGeom>
            <a:solidFill>
              <a:srgbClr val="0D9EA2"/>
            </a:solidFill>
          </p:spPr>
        </p:sp>
        <p:sp>
          <p:nvSpPr>
            <p:cNvPr id="4" name="TextBox 4"/>
            <p:cNvSpPr txBox="1"/>
            <p:nvPr/>
          </p:nvSpPr>
          <p:spPr>
            <a:xfrm>
              <a:off x="0" y="-28575"/>
              <a:ext cx="1400768" cy="2549523"/>
            </a:xfrm>
            <a:prstGeom prst="rect">
              <a:avLst/>
            </a:prstGeom>
          </p:spPr>
          <p:txBody>
            <a:bodyPr lIns="48022" tIns="48022" rIns="48022" bIns="48022" rtlCol="0" anchor="ctr"/>
            <a:lstStyle/>
            <a:p>
              <a:pPr algn="ctr">
                <a:lnSpc>
                  <a:spcPts val="1852"/>
                </a:lnSpc>
              </a:pPr>
              <a:endParaRPr/>
            </a:p>
          </p:txBody>
        </p:sp>
      </p:grpSp>
      <p:sp>
        <p:nvSpPr>
          <p:cNvPr id="5" name="AutoShape 5"/>
          <p:cNvSpPr/>
          <p:nvPr/>
        </p:nvSpPr>
        <p:spPr>
          <a:xfrm>
            <a:off x="3345624" y="1880058"/>
            <a:ext cx="1390316" cy="0"/>
          </a:xfrm>
          <a:prstGeom prst="line">
            <a:avLst/>
          </a:prstGeom>
          <a:ln w="57150" cap="flat">
            <a:solidFill>
              <a:srgbClr val="C7D64F"/>
            </a:solidFill>
            <a:prstDash val="solid"/>
            <a:headEnd type="none" w="sm" len="sm"/>
            <a:tailEnd type="none" w="sm" len="sm"/>
          </a:ln>
        </p:spPr>
      </p:sp>
      <p:sp>
        <p:nvSpPr>
          <p:cNvPr id="6" name="AutoShape 6"/>
          <p:cNvSpPr/>
          <p:nvPr/>
        </p:nvSpPr>
        <p:spPr>
          <a:xfrm>
            <a:off x="0" y="910590"/>
            <a:ext cx="1390316" cy="0"/>
          </a:xfrm>
          <a:prstGeom prst="line">
            <a:avLst/>
          </a:prstGeom>
          <a:ln w="38100" cap="rnd">
            <a:solidFill>
              <a:srgbClr val="374E93"/>
            </a:solidFill>
            <a:prstDash val="solid"/>
            <a:headEnd type="none" w="sm" len="sm"/>
            <a:tailEnd type="none" w="sm" len="sm"/>
          </a:ln>
        </p:spPr>
      </p:sp>
      <p:grpSp>
        <p:nvGrpSpPr>
          <p:cNvPr id="7" name="Group 7"/>
          <p:cNvGrpSpPr/>
          <p:nvPr/>
        </p:nvGrpSpPr>
        <p:grpSpPr>
          <a:xfrm>
            <a:off x="7623399" y="787442"/>
            <a:ext cx="93824" cy="9382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9" name="TextBox 9"/>
            <p:cNvSpPr txBox="1"/>
            <p:nvPr/>
          </p:nvSpPr>
          <p:spPr>
            <a:xfrm>
              <a:off x="76200" y="47625"/>
              <a:ext cx="660400" cy="688975"/>
            </a:xfrm>
            <a:prstGeom prst="rect">
              <a:avLst/>
            </a:prstGeom>
          </p:spPr>
          <p:txBody>
            <a:bodyPr lIns="48022" tIns="48022" rIns="48022" bIns="48022" rtlCol="0" anchor="ctr"/>
            <a:lstStyle/>
            <a:p>
              <a:pPr algn="ctr">
                <a:lnSpc>
                  <a:spcPts val="1852"/>
                </a:lnSpc>
              </a:pPr>
              <a:endParaRPr/>
            </a:p>
          </p:txBody>
        </p:sp>
      </p:grpSp>
      <p:sp>
        <p:nvSpPr>
          <p:cNvPr id="10" name="Freeform 10"/>
          <p:cNvSpPr/>
          <p:nvPr/>
        </p:nvSpPr>
        <p:spPr>
          <a:xfrm>
            <a:off x="6469571" y="329669"/>
            <a:ext cx="3238076" cy="1009369"/>
          </a:xfrm>
          <a:custGeom>
            <a:avLst/>
            <a:gdLst/>
            <a:ahLst/>
            <a:cxnLst/>
            <a:rect l="l" t="t" r="r" b="b"/>
            <a:pathLst>
              <a:path w="3238076" h="1009369">
                <a:moveTo>
                  <a:pt x="0" y="0"/>
                </a:moveTo>
                <a:lnTo>
                  <a:pt x="3238076" y="0"/>
                </a:lnTo>
                <a:lnTo>
                  <a:pt x="3238076" y="1009369"/>
                </a:lnTo>
                <a:lnTo>
                  <a:pt x="0" y="1009369"/>
                </a:lnTo>
                <a:lnTo>
                  <a:pt x="0" y="0"/>
                </a:lnTo>
                <a:close/>
              </a:path>
            </a:pathLst>
          </a:custGeom>
          <a:blipFill>
            <a:blip r:embed="rId2"/>
            <a:stretch>
              <a:fillRect/>
            </a:stretch>
          </a:blipFill>
        </p:spPr>
      </p:sp>
      <p:grpSp>
        <p:nvGrpSpPr>
          <p:cNvPr id="11" name="Group 11"/>
          <p:cNvGrpSpPr/>
          <p:nvPr/>
        </p:nvGrpSpPr>
        <p:grpSpPr>
          <a:xfrm rot="-5400000">
            <a:off x="1747503" y="3759872"/>
            <a:ext cx="2810199" cy="386043"/>
            <a:chOff x="0" y="0"/>
            <a:chExt cx="1101027" cy="151251"/>
          </a:xfrm>
        </p:grpSpPr>
        <p:sp>
          <p:nvSpPr>
            <p:cNvPr id="12" name="Freeform 12"/>
            <p:cNvSpPr/>
            <p:nvPr/>
          </p:nvSpPr>
          <p:spPr>
            <a:xfrm>
              <a:off x="0" y="0"/>
              <a:ext cx="1101027" cy="151251"/>
            </a:xfrm>
            <a:custGeom>
              <a:avLst/>
              <a:gdLst/>
              <a:ahLst/>
              <a:cxnLst/>
              <a:rect l="l" t="t" r="r" b="b"/>
              <a:pathLst>
                <a:path w="1101027" h="151251">
                  <a:moveTo>
                    <a:pt x="0" y="0"/>
                  </a:moveTo>
                  <a:lnTo>
                    <a:pt x="1101027" y="0"/>
                  </a:lnTo>
                  <a:lnTo>
                    <a:pt x="1101027" y="151251"/>
                  </a:lnTo>
                  <a:lnTo>
                    <a:pt x="0" y="151251"/>
                  </a:lnTo>
                  <a:close/>
                </a:path>
              </a:pathLst>
            </a:custGeom>
            <a:solidFill>
              <a:srgbClr val="C7D64F"/>
            </a:solidFill>
          </p:spPr>
        </p:sp>
        <p:sp>
          <p:nvSpPr>
            <p:cNvPr id="13" name="TextBox 13"/>
            <p:cNvSpPr txBox="1"/>
            <p:nvPr/>
          </p:nvSpPr>
          <p:spPr>
            <a:xfrm>
              <a:off x="0" y="-28575"/>
              <a:ext cx="1101027" cy="179826"/>
            </a:xfrm>
            <a:prstGeom prst="rect">
              <a:avLst/>
            </a:prstGeom>
          </p:spPr>
          <p:txBody>
            <a:bodyPr lIns="48022" tIns="48022" rIns="48022" bIns="48022" rtlCol="0" anchor="ctr"/>
            <a:lstStyle/>
            <a:p>
              <a:pPr algn="ctr">
                <a:lnSpc>
                  <a:spcPts val="1852"/>
                </a:lnSpc>
              </a:pPr>
              <a:endParaRPr/>
            </a:p>
          </p:txBody>
        </p:sp>
      </p:grpSp>
      <p:grpSp>
        <p:nvGrpSpPr>
          <p:cNvPr id="14" name="Group 14"/>
          <p:cNvGrpSpPr>
            <a:grpSpLocks noChangeAspect="1"/>
          </p:cNvGrpSpPr>
          <p:nvPr/>
        </p:nvGrpSpPr>
        <p:grpSpPr>
          <a:xfrm>
            <a:off x="283459" y="1851483"/>
            <a:ext cx="2869143" cy="4303715"/>
            <a:chOff x="0" y="0"/>
            <a:chExt cx="6350000" cy="9525000"/>
          </a:xfrm>
        </p:grpSpPr>
        <p:sp>
          <p:nvSpPr>
            <p:cNvPr id="15" name="Freeform 15"/>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3"/>
              <a:stretch>
                <a:fillRect l="-55743" r="-55743"/>
              </a:stretch>
            </a:blipFill>
          </p:spPr>
        </p:sp>
      </p:grpSp>
      <p:sp>
        <p:nvSpPr>
          <p:cNvPr id="16" name="TextBox 16"/>
          <p:cNvSpPr txBox="1"/>
          <p:nvPr/>
        </p:nvSpPr>
        <p:spPr>
          <a:xfrm>
            <a:off x="3345624" y="1262838"/>
            <a:ext cx="4461543" cy="1101090"/>
          </a:xfrm>
          <a:prstGeom prst="rect">
            <a:avLst/>
          </a:prstGeom>
        </p:spPr>
        <p:txBody>
          <a:bodyPr lIns="0" tIns="0" rIns="0" bIns="0" rtlCol="0" anchor="t">
            <a:spAutoFit/>
          </a:bodyPr>
          <a:lstStyle/>
          <a:p>
            <a:pPr marL="0" lvl="0" indent="0" algn="just">
              <a:lnSpc>
                <a:spcPts val="4409"/>
              </a:lnSpc>
              <a:spcBef>
                <a:spcPct val="0"/>
              </a:spcBef>
            </a:pPr>
            <a:r>
              <a:rPr lang="en-US" sz="3150" dirty="0">
                <a:solidFill>
                  <a:srgbClr val="193779"/>
                </a:solidFill>
                <a:latin typeface="Roboto"/>
              </a:rPr>
              <a:t>Why invest wit</a:t>
            </a:r>
            <a:r>
              <a:rPr lang="pl-PL" sz="3150" dirty="0">
                <a:solidFill>
                  <a:srgbClr val="193779"/>
                </a:solidFill>
                <a:latin typeface="Roboto"/>
              </a:rPr>
              <a:t>h</a:t>
            </a:r>
            <a:r>
              <a:rPr lang="en-US" sz="3150" dirty="0">
                <a:solidFill>
                  <a:srgbClr val="193779"/>
                </a:solidFill>
                <a:latin typeface="Roboto"/>
              </a:rPr>
              <a:t> us?</a:t>
            </a:r>
          </a:p>
          <a:p>
            <a:pPr marL="0" lvl="0" indent="0" algn="ctr">
              <a:lnSpc>
                <a:spcPts val="4409"/>
              </a:lnSpc>
              <a:spcBef>
                <a:spcPct val="0"/>
              </a:spcBef>
            </a:pPr>
            <a:endParaRPr lang="en-US" sz="3150" dirty="0">
              <a:solidFill>
                <a:srgbClr val="193779"/>
              </a:solidFill>
              <a:latin typeface="Roboto"/>
            </a:endParaRPr>
          </a:p>
        </p:txBody>
      </p:sp>
      <p:sp>
        <p:nvSpPr>
          <p:cNvPr id="17" name="TextBox 17"/>
          <p:cNvSpPr txBox="1"/>
          <p:nvPr/>
        </p:nvSpPr>
        <p:spPr>
          <a:xfrm>
            <a:off x="283459" y="6507750"/>
            <a:ext cx="1607354" cy="225689"/>
          </a:xfrm>
          <a:prstGeom prst="rect">
            <a:avLst/>
          </a:prstGeom>
        </p:spPr>
        <p:txBody>
          <a:bodyPr lIns="0" tIns="0" rIns="0" bIns="0" rtlCol="0" anchor="t">
            <a:spAutoFit/>
          </a:bodyPr>
          <a:lstStyle/>
          <a:p>
            <a:pPr>
              <a:lnSpc>
                <a:spcPts val="1776"/>
              </a:lnSpc>
            </a:pPr>
            <a:r>
              <a:rPr lang="en-US" sz="1398">
                <a:solidFill>
                  <a:srgbClr val="FFFFFF"/>
                </a:solidFill>
                <a:latin typeface="Roboto"/>
              </a:rPr>
              <a:t>www.wmsse.com.pl</a:t>
            </a:r>
          </a:p>
        </p:txBody>
      </p:sp>
      <p:sp>
        <p:nvSpPr>
          <p:cNvPr id="18" name="Freeform 18"/>
          <p:cNvSpPr/>
          <p:nvPr/>
        </p:nvSpPr>
        <p:spPr>
          <a:xfrm rot="-8100000">
            <a:off x="3671130" y="2714876"/>
            <a:ext cx="262074" cy="262074"/>
          </a:xfrm>
          <a:custGeom>
            <a:avLst/>
            <a:gdLst/>
            <a:ahLst/>
            <a:cxnLst/>
            <a:rect l="l" t="t" r="r" b="b"/>
            <a:pathLst>
              <a:path w="262074" h="262074">
                <a:moveTo>
                  <a:pt x="0" y="0"/>
                </a:moveTo>
                <a:lnTo>
                  <a:pt x="262074" y="0"/>
                </a:lnTo>
                <a:lnTo>
                  <a:pt x="262074" y="262075"/>
                </a:lnTo>
                <a:lnTo>
                  <a:pt x="0" y="2620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9" name="Freeform 19"/>
          <p:cNvSpPr/>
          <p:nvPr/>
        </p:nvSpPr>
        <p:spPr>
          <a:xfrm rot="-8100000">
            <a:off x="3671130" y="3432042"/>
            <a:ext cx="262074" cy="262074"/>
          </a:xfrm>
          <a:custGeom>
            <a:avLst/>
            <a:gdLst/>
            <a:ahLst/>
            <a:cxnLst/>
            <a:rect l="l" t="t" r="r" b="b"/>
            <a:pathLst>
              <a:path w="262074" h="262074">
                <a:moveTo>
                  <a:pt x="0" y="0"/>
                </a:moveTo>
                <a:lnTo>
                  <a:pt x="262074" y="0"/>
                </a:lnTo>
                <a:lnTo>
                  <a:pt x="262074" y="262074"/>
                </a:lnTo>
                <a:lnTo>
                  <a:pt x="0" y="2620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0" name="Freeform 20"/>
          <p:cNvSpPr/>
          <p:nvPr/>
        </p:nvSpPr>
        <p:spPr>
          <a:xfrm rot="-8100000">
            <a:off x="3671130" y="4134592"/>
            <a:ext cx="262074" cy="262074"/>
          </a:xfrm>
          <a:custGeom>
            <a:avLst/>
            <a:gdLst/>
            <a:ahLst/>
            <a:cxnLst/>
            <a:rect l="l" t="t" r="r" b="b"/>
            <a:pathLst>
              <a:path w="262074" h="262074">
                <a:moveTo>
                  <a:pt x="0" y="0"/>
                </a:moveTo>
                <a:lnTo>
                  <a:pt x="262074" y="0"/>
                </a:lnTo>
                <a:lnTo>
                  <a:pt x="262074" y="262074"/>
                </a:lnTo>
                <a:lnTo>
                  <a:pt x="0" y="2620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1" name="Freeform 21"/>
          <p:cNvSpPr/>
          <p:nvPr/>
        </p:nvSpPr>
        <p:spPr>
          <a:xfrm rot="-8100000">
            <a:off x="3671130" y="4837142"/>
            <a:ext cx="262074" cy="262074"/>
          </a:xfrm>
          <a:custGeom>
            <a:avLst/>
            <a:gdLst/>
            <a:ahLst/>
            <a:cxnLst/>
            <a:rect l="l" t="t" r="r" b="b"/>
            <a:pathLst>
              <a:path w="262074" h="262074">
                <a:moveTo>
                  <a:pt x="0" y="0"/>
                </a:moveTo>
                <a:lnTo>
                  <a:pt x="262074" y="0"/>
                </a:lnTo>
                <a:lnTo>
                  <a:pt x="262074" y="262074"/>
                </a:lnTo>
                <a:lnTo>
                  <a:pt x="0" y="2620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2" name="TextBox 22"/>
          <p:cNvSpPr txBox="1"/>
          <p:nvPr/>
        </p:nvSpPr>
        <p:spPr>
          <a:xfrm>
            <a:off x="4140533" y="2632024"/>
            <a:ext cx="4492374" cy="750975"/>
          </a:xfrm>
          <a:prstGeom prst="rect">
            <a:avLst/>
          </a:prstGeom>
        </p:spPr>
        <p:txBody>
          <a:bodyPr lIns="0" tIns="0" rIns="0" bIns="0" rtlCol="0" anchor="t">
            <a:spAutoFit/>
          </a:bodyPr>
          <a:lstStyle/>
          <a:p>
            <a:pPr marL="0" lvl="0" indent="0">
              <a:lnSpc>
                <a:spcPts val="1992"/>
              </a:lnSpc>
              <a:spcBef>
                <a:spcPct val="0"/>
              </a:spcBef>
            </a:pPr>
            <a:r>
              <a:rPr lang="en-US" sz="1423" dirty="0">
                <a:solidFill>
                  <a:srgbClr val="193779"/>
                </a:solidFill>
                <a:latin typeface="Roboto"/>
              </a:rPr>
              <a:t>T</a:t>
            </a:r>
            <a:r>
              <a:rPr lang="en-US" sz="1423" u="none" strike="noStrike" dirty="0">
                <a:solidFill>
                  <a:srgbClr val="193779"/>
                </a:solidFill>
                <a:latin typeface="Roboto"/>
              </a:rPr>
              <a:t>he highest public aid in Poland – up to 70% of the </a:t>
            </a:r>
          </a:p>
          <a:p>
            <a:pPr marL="0" lvl="0" indent="0">
              <a:lnSpc>
                <a:spcPts val="1992"/>
              </a:lnSpc>
              <a:spcBef>
                <a:spcPct val="0"/>
              </a:spcBef>
            </a:pPr>
            <a:r>
              <a:rPr lang="en-US" sz="1423" u="none" strike="noStrike" dirty="0">
                <a:solidFill>
                  <a:srgbClr val="193779"/>
                </a:solidFill>
                <a:latin typeface="Roboto"/>
              </a:rPr>
              <a:t>new investment value</a:t>
            </a:r>
          </a:p>
          <a:p>
            <a:pPr marL="0" lvl="0" indent="0">
              <a:lnSpc>
                <a:spcPts val="1992"/>
              </a:lnSpc>
              <a:spcBef>
                <a:spcPct val="0"/>
              </a:spcBef>
            </a:pPr>
            <a:endParaRPr lang="en-US" sz="1423" u="none" strike="noStrike" dirty="0">
              <a:solidFill>
                <a:srgbClr val="193779"/>
              </a:solidFill>
              <a:latin typeface="Roboto"/>
            </a:endParaRPr>
          </a:p>
        </p:txBody>
      </p:sp>
      <p:sp>
        <p:nvSpPr>
          <p:cNvPr id="23" name="TextBox 23"/>
          <p:cNvSpPr txBox="1"/>
          <p:nvPr/>
        </p:nvSpPr>
        <p:spPr>
          <a:xfrm>
            <a:off x="4140533" y="3424525"/>
            <a:ext cx="4570589" cy="240070"/>
          </a:xfrm>
          <a:prstGeom prst="rect">
            <a:avLst/>
          </a:prstGeom>
        </p:spPr>
        <p:txBody>
          <a:bodyPr lIns="0" tIns="0" rIns="0" bIns="0" rtlCol="0" anchor="t">
            <a:spAutoFit/>
          </a:bodyPr>
          <a:lstStyle/>
          <a:p>
            <a:pPr marL="0" lvl="0" indent="0" algn="l">
              <a:lnSpc>
                <a:spcPts val="1992"/>
              </a:lnSpc>
              <a:spcBef>
                <a:spcPct val="0"/>
              </a:spcBef>
            </a:pPr>
            <a:r>
              <a:rPr lang="en-US" sz="1423" dirty="0">
                <a:solidFill>
                  <a:srgbClr val="193779"/>
                </a:solidFill>
                <a:latin typeface="Roboto"/>
              </a:rPr>
              <a:t>Any business, no matter its size, can receive support</a:t>
            </a:r>
          </a:p>
        </p:txBody>
      </p:sp>
      <p:sp>
        <p:nvSpPr>
          <p:cNvPr id="24" name="TextBox 24"/>
          <p:cNvSpPr txBox="1"/>
          <p:nvPr/>
        </p:nvSpPr>
        <p:spPr>
          <a:xfrm>
            <a:off x="4122135" y="4727812"/>
            <a:ext cx="4588988" cy="715581"/>
          </a:xfrm>
          <a:prstGeom prst="rect">
            <a:avLst/>
          </a:prstGeom>
        </p:spPr>
        <p:txBody>
          <a:bodyPr lIns="0" tIns="0" rIns="0" bIns="0" rtlCol="0" anchor="t">
            <a:spAutoFit/>
          </a:bodyPr>
          <a:lstStyle/>
          <a:p>
            <a:pPr marL="0" lvl="0" indent="0">
              <a:lnSpc>
                <a:spcPts val="1852"/>
              </a:lnSpc>
              <a:spcBef>
                <a:spcPct val="0"/>
              </a:spcBef>
            </a:pPr>
            <a:r>
              <a:rPr lang="en-US" sz="1420" dirty="0">
                <a:solidFill>
                  <a:srgbClr val="193779"/>
                </a:solidFill>
                <a:latin typeface="Roboto"/>
              </a:rPr>
              <a:t>Simple and fast procedure for obtaining support decisions</a:t>
            </a:r>
          </a:p>
          <a:p>
            <a:pPr marL="0" lvl="0" indent="0">
              <a:lnSpc>
                <a:spcPts val="1852"/>
              </a:lnSpc>
              <a:spcBef>
                <a:spcPct val="0"/>
              </a:spcBef>
            </a:pPr>
            <a:endParaRPr lang="en-US" sz="1420" dirty="0">
              <a:solidFill>
                <a:srgbClr val="193779"/>
              </a:solidFill>
              <a:latin typeface="Roboto"/>
            </a:endParaRPr>
          </a:p>
        </p:txBody>
      </p:sp>
      <p:sp>
        <p:nvSpPr>
          <p:cNvPr id="25" name="TextBox 25"/>
          <p:cNvSpPr txBox="1"/>
          <p:nvPr/>
        </p:nvSpPr>
        <p:spPr>
          <a:xfrm>
            <a:off x="4093282" y="4088569"/>
            <a:ext cx="4822118" cy="227626"/>
          </a:xfrm>
          <a:prstGeom prst="rect">
            <a:avLst/>
          </a:prstGeom>
        </p:spPr>
        <p:txBody>
          <a:bodyPr wrap="square" lIns="0" tIns="0" rIns="0" bIns="0" rtlCol="0" anchor="t">
            <a:spAutoFit/>
          </a:bodyPr>
          <a:lstStyle/>
          <a:p>
            <a:pPr>
              <a:lnSpc>
                <a:spcPts val="1852"/>
              </a:lnSpc>
              <a:spcBef>
                <a:spcPct val="0"/>
              </a:spcBef>
            </a:pPr>
            <a:r>
              <a:rPr lang="en-US" sz="1323" dirty="0">
                <a:solidFill>
                  <a:srgbClr val="374E93"/>
                </a:solidFill>
                <a:latin typeface="Roboto"/>
              </a:rPr>
              <a:t> </a:t>
            </a:r>
            <a:r>
              <a:rPr lang="en-US" sz="1400" dirty="0">
                <a:solidFill>
                  <a:srgbClr val="374E93"/>
                </a:solidFill>
                <a:latin typeface="Roboto"/>
              </a:rPr>
              <a:t>We will support any </a:t>
            </a:r>
            <a:r>
              <a:rPr lang="en-US" sz="1400" dirty="0">
                <a:solidFill>
                  <a:schemeClr val="tx2"/>
                </a:solidFill>
                <a:latin typeface="Roboto"/>
              </a:rPr>
              <a:t>investment</a:t>
            </a:r>
            <a:r>
              <a:rPr lang="en-US" sz="1400" dirty="0">
                <a:solidFill>
                  <a:srgbClr val="374E93"/>
                </a:solidFill>
                <a:latin typeface="Roboto"/>
              </a:rPr>
              <a:t> that meets specified criteria</a:t>
            </a:r>
            <a:endParaRPr lang="en-US" sz="1323" dirty="0">
              <a:solidFill>
                <a:srgbClr val="374E93"/>
              </a:solidFill>
              <a:latin typeface="Roboto"/>
            </a:endParaRPr>
          </a:p>
        </p:txBody>
      </p:sp>
      <p:sp>
        <p:nvSpPr>
          <p:cNvPr id="26" name="Freeform 19">
            <a:extLst>
              <a:ext uri="{FF2B5EF4-FFF2-40B4-BE49-F238E27FC236}">
                <a16:creationId xmlns:a16="http://schemas.microsoft.com/office/drawing/2014/main" id="{C5964D6B-F4B7-E634-0268-52C8CD7C6AD1}"/>
              </a:ext>
            </a:extLst>
          </p:cNvPr>
          <p:cNvSpPr/>
          <p:nvPr/>
        </p:nvSpPr>
        <p:spPr>
          <a:xfrm rot="-8100000">
            <a:off x="3671130" y="5492931"/>
            <a:ext cx="262074" cy="262074"/>
          </a:xfrm>
          <a:custGeom>
            <a:avLst/>
            <a:gdLst/>
            <a:ahLst/>
            <a:cxnLst/>
            <a:rect l="l" t="t" r="r" b="b"/>
            <a:pathLst>
              <a:path w="262074" h="262074">
                <a:moveTo>
                  <a:pt x="0" y="0"/>
                </a:moveTo>
                <a:lnTo>
                  <a:pt x="262074" y="0"/>
                </a:lnTo>
                <a:lnTo>
                  <a:pt x="262074" y="262074"/>
                </a:lnTo>
                <a:lnTo>
                  <a:pt x="0" y="2620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7" name="Freeform 20">
            <a:extLst>
              <a:ext uri="{FF2B5EF4-FFF2-40B4-BE49-F238E27FC236}">
                <a16:creationId xmlns:a16="http://schemas.microsoft.com/office/drawing/2014/main" id="{BA18BCE9-1EF6-3F68-15FF-AE78AFFB0BD0}"/>
              </a:ext>
            </a:extLst>
          </p:cNvPr>
          <p:cNvSpPr/>
          <p:nvPr/>
        </p:nvSpPr>
        <p:spPr>
          <a:xfrm rot="-8100000">
            <a:off x="3671130" y="6232523"/>
            <a:ext cx="262074" cy="262074"/>
          </a:xfrm>
          <a:custGeom>
            <a:avLst/>
            <a:gdLst/>
            <a:ahLst/>
            <a:cxnLst/>
            <a:rect l="l" t="t" r="r" b="b"/>
            <a:pathLst>
              <a:path w="262074" h="262074">
                <a:moveTo>
                  <a:pt x="0" y="0"/>
                </a:moveTo>
                <a:lnTo>
                  <a:pt x="262074" y="0"/>
                </a:lnTo>
                <a:lnTo>
                  <a:pt x="262074" y="262074"/>
                </a:lnTo>
                <a:lnTo>
                  <a:pt x="0" y="2620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8" name="TextBox 23">
            <a:extLst>
              <a:ext uri="{FF2B5EF4-FFF2-40B4-BE49-F238E27FC236}">
                <a16:creationId xmlns:a16="http://schemas.microsoft.com/office/drawing/2014/main" id="{C2A8019C-51BE-855E-1C7B-DD0BEB4E5002}"/>
              </a:ext>
            </a:extLst>
          </p:cNvPr>
          <p:cNvSpPr txBox="1"/>
          <p:nvPr/>
        </p:nvSpPr>
        <p:spPr>
          <a:xfrm>
            <a:off x="4140533" y="5485414"/>
            <a:ext cx="4570589" cy="494494"/>
          </a:xfrm>
          <a:prstGeom prst="rect">
            <a:avLst/>
          </a:prstGeom>
        </p:spPr>
        <p:txBody>
          <a:bodyPr lIns="0" tIns="0" rIns="0" bIns="0" rtlCol="0" anchor="t">
            <a:spAutoFit/>
          </a:bodyPr>
          <a:lstStyle/>
          <a:p>
            <a:pPr lvl="0">
              <a:lnSpc>
                <a:spcPts val="1992"/>
              </a:lnSpc>
              <a:spcBef>
                <a:spcPct val="0"/>
              </a:spcBef>
            </a:pPr>
            <a:r>
              <a:rPr lang="en-US" sz="1423" dirty="0">
                <a:solidFill>
                  <a:srgbClr val="193779"/>
                </a:solidFill>
                <a:latin typeface="Roboto"/>
              </a:rPr>
              <a:t>The airport in Modlin (150 km from Olsztyn) and </a:t>
            </a:r>
            <a:r>
              <a:rPr lang="en-US" sz="1423" dirty="0" err="1">
                <a:solidFill>
                  <a:srgbClr val="193779"/>
                </a:solidFill>
                <a:latin typeface="Roboto"/>
              </a:rPr>
              <a:t>Szymany</a:t>
            </a:r>
            <a:r>
              <a:rPr lang="en-US" sz="1423" dirty="0">
                <a:solidFill>
                  <a:srgbClr val="193779"/>
                </a:solidFill>
                <a:latin typeface="Roboto"/>
              </a:rPr>
              <a:t> (40 km from Olsztyn)</a:t>
            </a:r>
          </a:p>
        </p:txBody>
      </p:sp>
      <p:sp>
        <p:nvSpPr>
          <p:cNvPr id="29" name="TextBox 25">
            <a:extLst>
              <a:ext uri="{FF2B5EF4-FFF2-40B4-BE49-F238E27FC236}">
                <a16:creationId xmlns:a16="http://schemas.microsoft.com/office/drawing/2014/main" id="{FEC5278B-30CB-61D9-EAC2-4B23091D1BF2}"/>
              </a:ext>
            </a:extLst>
          </p:cNvPr>
          <p:cNvSpPr txBox="1"/>
          <p:nvPr/>
        </p:nvSpPr>
        <p:spPr>
          <a:xfrm>
            <a:off x="4093282" y="6186500"/>
            <a:ext cx="4822118" cy="227626"/>
          </a:xfrm>
          <a:prstGeom prst="rect">
            <a:avLst/>
          </a:prstGeom>
        </p:spPr>
        <p:txBody>
          <a:bodyPr wrap="square" lIns="0" tIns="0" rIns="0" bIns="0" rtlCol="0" anchor="t">
            <a:spAutoFit/>
          </a:bodyPr>
          <a:lstStyle/>
          <a:p>
            <a:pPr>
              <a:lnSpc>
                <a:spcPts val="1852"/>
              </a:lnSpc>
              <a:spcBef>
                <a:spcPct val="0"/>
              </a:spcBef>
            </a:pPr>
            <a:r>
              <a:rPr lang="en-US" sz="1323" dirty="0">
                <a:solidFill>
                  <a:srgbClr val="374E93"/>
                </a:solidFill>
                <a:latin typeface="Roboto"/>
              </a:rPr>
              <a:t> </a:t>
            </a:r>
            <a:r>
              <a:rPr lang="en-US" sz="1400" dirty="0">
                <a:solidFill>
                  <a:srgbClr val="374E93"/>
                </a:solidFill>
                <a:latin typeface="Roboto"/>
              </a:rPr>
              <a:t>Sea port in </a:t>
            </a:r>
            <a:r>
              <a:rPr lang="en-US" sz="1400" dirty="0" err="1">
                <a:solidFill>
                  <a:srgbClr val="374E93"/>
                </a:solidFill>
                <a:latin typeface="Roboto"/>
              </a:rPr>
              <a:t>Elbląg</a:t>
            </a:r>
            <a:r>
              <a:rPr lang="pl-PL" sz="1323" dirty="0">
                <a:solidFill>
                  <a:srgbClr val="374E93"/>
                </a:solidFill>
                <a:latin typeface="Roboto"/>
              </a:rPr>
              <a:t> (100 km from Olsztyn)</a:t>
            </a:r>
            <a:endParaRPr lang="en-US" sz="1323" dirty="0">
              <a:solidFill>
                <a:srgbClr val="374E93"/>
              </a:solidFill>
              <a:latin typeface="Robot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1059</Words>
  <Application>Microsoft Office PowerPoint</Application>
  <PresentationFormat>Niestandardowy</PresentationFormat>
  <Paragraphs>161</Paragraphs>
  <Slides>15</Slides>
  <Notes>3</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15</vt:i4>
      </vt:variant>
    </vt:vector>
  </HeadingPairs>
  <TitlesOfParts>
    <vt:vector size="24" baseType="lpstr">
      <vt:lpstr>Roboto</vt:lpstr>
      <vt:lpstr>Canva Sans Bold</vt:lpstr>
      <vt:lpstr>Maven Pro Bold</vt:lpstr>
      <vt:lpstr>Arial</vt:lpstr>
      <vt:lpstr>Roboto Bold</vt:lpstr>
      <vt:lpstr>Calibri</vt:lpstr>
      <vt:lpstr>League Spartan</vt:lpstr>
      <vt:lpstr>Almarai</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PIZ prezentacja (Prezentacja (4:3))</dc:title>
  <dc:creator>Agnieszka Cegłowska</dc:creator>
  <cp:lastModifiedBy>Marcin Kemski</cp:lastModifiedBy>
  <cp:revision>32</cp:revision>
  <dcterms:created xsi:type="dcterms:W3CDTF">2006-08-16T00:00:00Z</dcterms:created>
  <dcterms:modified xsi:type="dcterms:W3CDTF">2025-06-13T12:11:26Z</dcterms:modified>
  <dc:identifier>DAF_TvpC0z8</dc:identifier>
</cp:coreProperties>
</file>